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66" r:id="rId2"/>
    <p:sldId id="277" r:id="rId3"/>
    <p:sldId id="276"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33"/>
    <p:restoredTop sz="94648"/>
  </p:normalViewPr>
  <p:slideViewPr>
    <p:cSldViewPr snapToGrid="0">
      <p:cViewPr varScale="1">
        <p:scale>
          <a:sx n="107" d="100"/>
          <a:sy n="107" d="100"/>
        </p:scale>
        <p:origin x="96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B7AF5-8080-9940-A2E7-CBA270C77F3B}" type="datetimeFigureOut">
              <a:rPr lang="fr-FR" smtClean="0"/>
              <a:t>13/01/2025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4BF75-6D86-CD4D-93E2-2703803E5F38}" type="slidenum">
              <a:rPr lang="fr-FR" smtClean="0"/>
              <a:t>‹N°›</a:t>
            </a:fld>
            <a:endParaRPr lang="fr-FR"/>
          </a:p>
        </p:txBody>
      </p:sp>
    </p:spTree>
    <p:extLst>
      <p:ext uri="{BB962C8B-B14F-4D97-AF65-F5344CB8AC3E}">
        <p14:creationId xmlns:p14="http://schemas.microsoft.com/office/powerpoint/2010/main" val="3616927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BBBD7B-548E-B643-C789-F7C07DD7483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BFB1C19-F978-92D0-45F2-8053563D3C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D9E6C4B-03F9-AA25-37AD-8BE9C298EF99}"/>
              </a:ext>
            </a:extLst>
          </p:cNvPr>
          <p:cNvSpPr>
            <a:spLocks noGrp="1"/>
          </p:cNvSpPr>
          <p:nvPr>
            <p:ph type="dt" sz="half" idx="10"/>
          </p:nvPr>
        </p:nvSpPr>
        <p:spPr/>
        <p:txBody>
          <a:bodyPr/>
          <a:lstStyle/>
          <a:p>
            <a:fld id="{20F17DF2-9F80-5E40-9AB8-222CB01C7400}"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B15364AD-4D83-DAB2-26DB-25764C62DF3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A48F2F-5C2E-79FD-7DDC-CCD7FBA1B660}"/>
              </a:ext>
            </a:extLst>
          </p:cNvPr>
          <p:cNvSpPr>
            <a:spLocks noGrp="1"/>
          </p:cNvSpPr>
          <p:nvPr>
            <p:ph type="sldNum" sz="quarter" idx="12"/>
          </p:nvPr>
        </p:nvSpPr>
        <p:spPr/>
        <p:txBody>
          <a:bodyPr/>
          <a:lstStyle/>
          <a:p>
            <a:fld id="{44231D6E-74CB-AA4C-B960-0CEBA08C70CD}" type="slidenum">
              <a:rPr lang="fr-FR" smtClean="0"/>
              <a:t>‹N°›</a:t>
            </a:fld>
            <a:endParaRPr lang="fr-FR"/>
          </a:p>
        </p:txBody>
      </p:sp>
    </p:spTree>
    <p:extLst>
      <p:ext uri="{BB962C8B-B14F-4D97-AF65-F5344CB8AC3E}">
        <p14:creationId xmlns:p14="http://schemas.microsoft.com/office/powerpoint/2010/main" val="222363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EDBDA4-9254-B7EB-8E0A-56F7932F0A2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AC87BB0-B5DE-0472-B5E9-ECEF473B77A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C7DC831-93F6-2E0E-29C3-86D5216634A5}"/>
              </a:ext>
            </a:extLst>
          </p:cNvPr>
          <p:cNvSpPr>
            <a:spLocks noGrp="1"/>
          </p:cNvSpPr>
          <p:nvPr>
            <p:ph type="dt" sz="half" idx="10"/>
          </p:nvPr>
        </p:nvSpPr>
        <p:spPr/>
        <p:txBody>
          <a:bodyPr/>
          <a:lstStyle/>
          <a:p>
            <a:fld id="{20F17DF2-9F80-5E40-9AB8-222CB01C7400}"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9B0FEC46-B548-71D2-2DB5-3212B62D91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7839A6-CDD6-C602-3074-C8DB5B94B559}"/>
              </a:ext>
            </a:extLst>
          </p:cNvPr>
          <p:cNvSpPr>
            <a:spLocks noGrp="1"/>
          </p:cNvSpPr>
          <p:nvPr>
            <p:ph type="sldNum" sz="quarter" idx="12"/>
          </p:nvPr>
        </p:nvSpPr>
        <p:spPr/>
        <p:txBody>
          <a:bodyPr/>
          <a:lstStyle/>
          <a:p>
            <a:fld id="{44231D6E-74CB-AA4C-B960-0CEBA08C70CD}" type="slidenum">
              <a:rPr lang="fr-FR" smtClean="0"/>
              <a:t>‹N°›</a:t>
            </a:fld>
            <a:endParaRPr lang="fr-FR"/>
          </a:p>
        </p:txBody>
      </p:sp>
    </p:spTree>
    <p:extLst>
      <p:ext uri="{BB962C8B-B14F-4D97-AF65-F5344CB8AC3E}">
        <p14:creationId xmlns:p14="http://schemas.microsoft.com/office/powerpoint/2010/main" val="109172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95AB4FE-D998-CD10-56E3-D0DAB72600E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B5C0DF1-13D5-386E-417C-353D157F568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D43A4E-ABEE-7029-C708-8242BAE4A238}"/>
              </a:ext>
            </a:extLst>
          </p:cNvPr>
          <p:cNvSpPr>
            <a:spLocks noGrp="1"/>
          </p:cNvSpPr>
          <p:nvPr>
            <p:ph type="dt" sz="half" idx="10"/>
          </p:nvPr>
        </p:nvSpPr>
        <p:spPr/>
        <p:txBody>
          <a:bodyPr/>
          <a:lstStyle/>
          <a:p>
            <a:fld id="{20F17DF2-9F80-5E40-9AB8-222CB01C7400}"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00038A87-FDED-079F-B264-9C52078AE4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5EE5B12-97A1-6235-2460-960C3FE5DDBD}"/>
              </a:ext>
            </a:extLst>
          </p:cNvPr>
          <p:cNvSpPr>
            <a:spLocks noGrp="1"/>
          </p:cNvSpPr>
          <p:nvPr>
            <p:ph type="sldNum" sz="quarter" idx="12"/>
          </p:nvPr>
        </p:nvSpPr>
        <p:spPr/>
        <p:txBody>
          <a:bodyPr/>
          <a:lstStyle/>
          <a:p>
            <a:fld id="{44231D6E-74CB-AA4C-B960-0CEBA08C70CD}" type="slidenum">
              <a:rPr lang="fr-FR" smtClean="0"/>
              <a:t>‹N°›</a:t>
            </a:fld>
            <a:endParaRPr lang="fr-FR"/>
          </a:p>
        </p:txBody>
      </p:sp>
    </p:spTree>
    <p:extLst>
      <p:ext uri="{BB962C8B-B14F-4D97-AF65-F5344CB8AC3E}">
        <p14:creationId xmlns:p14="http://schemas.microsoft.com/office/powerpoint/2010/main" val="366534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2D53A6-0E57-8091-3FB1-A97D2E53DE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6DF6170-92FE-2F29-45AE-8D69056B42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445A47-141F-540E-9A2C-E5CA973FD422}"/>
              </a:ext>
            </a:extLst>
          </p:cNvPr>
          <p:cNvSpPr>
            <a:spLocks noGrp="1"/>
          </p:cNvSpPr>
          <p:nvPr>
            <p:ph type="dt" sz="half" idx="10"/>
          </p:nvPr>
        </p:nvSpPr>
        <p:spPr/>
        <p:txBody>
          <a:bodyPr/>
          <a:lstStyle/>
          <a:p>
            <a:fld id="{20F17DF2-9F80-5E40-9AB8-222CB01C7400}"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C766CB4A-A618-7B27-627F-4E648F9905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C7B55F-A242-02EF-D469-656865AF02AE}"/>
              </a:ext>
            </a:extLst>
          </p:cNvPr>
          <p:cNvSpPr>
            <a:spLocks noGrp="1"/>
          </p:cNvSpPr>
          <p:nvPr>
            <p:ph type="sldNum" sz="quarter" idx="12"/>
          </p:nvPr>
        </p:nvSpPr>
        <p:spPr/>
        <p:txBody>
          <a:bodyPr/>
          <a:lstStyle/>
          <a:p>
            <a:fld id="{44231D6E-74CB-AA4C-B960-0CEBA08C70CD}" type="slidenum">
              <a:rPr lang="fr-FR" smtClean="0"/>
              <a:t>‹N°›</a:t>
            </a:fld>
            <a:endParaRPr lang="fr-FR"/>
          </a:p>
        </p:txBody>
      </p:sp>
    </p:spTree>
    <p:extLst>
      <p:ext uri="{BB962C8B-B14F-4D97-AF65-F5344CB8AC3E}">
        <p14:creationId xmlns:p14="http://schemas.microsoft.com/office/powerpoint/2010/main" val="301955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B05E80-4477-F3CA-F1CD-18C9A6668DC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CA621B0-44C6-FC10-4C99-FEAB6E9051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0BFC2E0-B05F-9B3A-67FF-A8F1BE936AB4}"/>
              </a:ext>
            </a:extLst>
          </p:cNvPr>
          <p:cNvSpPr>
            <a:spLocks noGrp="1"/>
          </p:cNvSpPr>
          <p:nvPr>
            <p:ph type="dt" sz="half" idx="10"/>
          </p:nvPr>
        </p:nvSpPr>
        <p:spPr/>
        <p:txBody>
          <a:bodyPr/>
          <a:lstStyle/>
          <a:p>
            <a:fld id="{20F17DF2-9F80-5E40-9AB8-222CB01C7400}"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C860554C-26AC-32F7-1139-2D5EFC7566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0CF71E-FC55-2D74-1376-F1ACDEF84570}"/>
              </a:ext>
            </a:extLst>
          </p:cNvPr>
          <p:cNvSpPr>
            <a:spLocks noGrp="1"/>
          </p:cNvSpPr>
          <p:nvPr>
            <p:ph type="sldNum" sz="quarter" idx="12"/>
          </p:nvPr>
        </p:nvSpPr>
        <p:spPr/>
        <p:txBody>
          <a:bodyPr/>
          <a:lstStyle/>
          <a:p>
            <a:fld id="{44231D6E-74CB-AA4C-B960-0CEBA08C70CD}" type="slidenum">
              <a:rPr lang="fr-FR" smtClean="0"/>
              <a:t>‹N°›</a:t>
            </a:fld>
            <a:endParaRPr lang="fr-FR"/>
          </a:p>
        </p:txBody>
      </p:sp>
    </p:spTree>
    <p:extLst>
      <p:ext uri="{BB962C8B-B14F-4D97-AF65-F5344CB8AC3E}">
        <p14:creationId xmlns:p14="http://schemas.microsoft.com/office/powerpoint/2010/main" val="4156187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BF7E56-F26D-1936-E195-24A390D8562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A419DF2-119A-BE0E-DA11-23888FB9022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73AFC04-C7AE-77B4-E120-DF24DE44D2A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29CBE1C-338A-D769-651C-36D9898DD44B}"/>
              </a:ext>
            </a:extLst>
          </p:cNvPr>
          <p:cNvSpPr>
            <a:spLocks noGrp="1"/>
          </p:cNvSpPr>
          <p:nvPr>
            <p:ph type="dt" sz="half" idx="10"/>
          </p:nvPr>
        </p:nvSpPr>
        <p:spPr/>
        <p:txBody>
          <a:bodyPr/>
          <a:lstStyle/>
          <a:p>
            <a:fld id="{20F17DF2-9F80-5E40-9AB8-222CB01C7400}" type="datetimeFigureOut">
              <a:rPr lang="fr-FR" smtClean="0"/>
              <a:t>13/01/2025</a:t>
            </a:fld>
            <a:endParaRPr lang="fr-FR"/>
          </a:p>
        </p:txBody>
      </p:sp>
      <p:sp>
        <p:nvSpPr>
          <p:cNvPr id="6" name="Espace réservé du pied de page 5">
            <a:extLst>
              <a:ext uri="{FF2B5EF4-FFF2-40B4-BE49-F238E27FC236}">
                <a16:creationId xmlns:a16="http://schemas.microsoft.com/office/drawing/2014/main" id="{5DD7DE4D-942E-CA00-16EB-E333BC2FD6E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BAA1C1B-43A5-8E37-8802-6EE92E4C729D}"/>
              </a:ext>
            </a:extLst>
          </p:cNvPr>
          <p:cNvSpPr>
            <a:spLocks noGrp="1"/>
          </p:cNvSpPr>
          <p:nvPr>
            <p:ph type="sldNum" sz="quarter" idx="12"/>
          </p:nvPr>
        </p:nvSpPr>
        <p:spPr/>
        <p:txBody>
          <a:bodyPr/>
          <a:lstStyle/>
          <a:p>
            <a:fld id="{44231D6E-74CB-AA4C-B960-0CEBA08C70CD}" type="slidenum">
              <a:rPr lang="fr-FR" smtClean="0"/>
              <a:t>‹N°›</a:t>
            </a:fld>
            <a:endParaRPr lang="fr-FR"/>
          </a:p>
        </p:txBody>
      </p:sp>
    </p:spTree>
    <p:extLst>
      <p:ext uri="{BB962C8B-B14F-4D97-AF65-F5344CB8AC3E}">
        <p14:creationId xmlns:p14="http://schemas.microsoft.com/office/powerpoint/2010/main" val="226530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E09825-DC2F-960F-B5E1-6ABD9C656BF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5671EF3-30F3-F626-BEE1-BCB463F194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2885008-9F31-E288-02A0-06DC1A7C92A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FE61E09-93CE-5967-5E76-6B0ECEA026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D63B92A-0CFD-83FF-10FB-0D5C0296DD0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8023AA4-E293-1611-590B-4971D93D09C2}"/>
              </a:ext>
            </a:extLst>
          </p:cNvPr>
          <p:cNvSpPr>
            <a:spLocks noGrp="1"/>
          </p:cNvSpPr>
          <p:nvPr>
            <p:ph type="dt" sz="half" idx="10"/>
          </p:nvPr>
        </p:nvSpPr>
        <p:spPr/>
        <p:txBody>
          <a:bodyPr/>
          <a:lstStyle/>
          <a:p>
            <a:fld id="{20F17DF2-9F80-5E40-9AB8-222CB01C7400}" type="datetimeFigureOut">
              <a:rPr lang="fr-FR" smtClean="0"/>
              <a:t>13/01/2025</a:t>
            </a:fld>
            <a:endParaRPr lang="fr-FR"/>
          </a:p>
        </p:txBody>
      </p:sp>
      <p:sp>
        <p:nvSpPr>
          <p:cNvPr id="8" name="Espace réservé du pied de page 7">
            <a:extLst>
              <a:ext uri="{FF2B5EF4-FFF2-40B4-BE49-F238E27FC236}">
                <a16:creationId xmlns:a16="http://schemas.microsoft.com/office/drawing/2014/main" id="{E4DF38F1-4B1A-AA02-09C9-C00E40C7D87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CC78C62-20A2-C3F7-A660-6EDF0DB045CB}"/>
              </a:ext>
            </a:extLst>
          </p:cNvPr>
          <p:cNvSpPr>
            <a:spLocks noGrp="1"/>
          </p:cNvSpPr>
          <p:nvPr>
            <p:ph type="sldNum" sz="quarter" idx="12"/>
          </p:nvPr>
        </p:nvSpPr>
        <p:spPr/>
        <p:txBody>
          <a:bodyPr/>
          <a:lstStyle/>
          <a:p>
            <a:fld id="{44231D6E-74CB-AA4C-B960-0CEBA08C70CD}" type="slidenum">
              <a:rPr lang="fr-FR" smtClean="0"/>
              <a:t>‹N°›</a:t>
            </a:fld>
            <a:endParaRPr lang="fr-FR"/>
          </a:p>
        </p:txBody>
      </p:sp>
    </p:spTree>
    <p:extLst>
      <p:ext uri="{BB962C8B-B14F-4D97-AF65-F5344CB8AC3E}">
        <p14:creationId xmlns:p14="http://schemas.microsoft.com/office/powerpoint/2010/main" val="307457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884530-DAA0-1AFD-593F-5D9328BCA8F8}"/>
              </a:ext>
            </a:extLst>
          </p:cNvPr>
          <p:cNvSpPr>
            <a:spLocks noGrp="1"/>
          </p:cNvSpPr>
          <p:nvPr>
            <p:ph type="title"/>
          </p:nvPr>
        </p:nvSpPr>
        <p:spPr>
          <a:xfrm>
            <a:off x="1944511" y="136525"/>
            <a:ext cx="8892822" cy="1325563"/>
          </a:xfrm>
        </p:spPr>
        <p:txBody>
          <a:bodyPr>
            <a:normAutofit/>
          </a:bodyPr>
          <a:lstStyle>
            <a:lvl1pPr>
              <a:defRPr sz="2800">
                <a:solidFill>
                  <a:schemeClr val="accent6">
                    <a:lumMod val="75000"/>
                  </a:schemeClr>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88D289B8-937E-4D6D-0886-4EC05AC32067}"/>
              </a:ext>
            </a:extLst>
          </p:cNvPr>
          <p:cNvSpPr>
            <a:spLocks noGrp="1"/>
          </p:cNvSpPr>
          <p:nvPr>
            <p:ph type="dt" sz="half" idx="10"/>
          </p:nvPr>
        </p:nvSpPr>
        <p:spPr/>
        <p:txBody>
          <a:bodyPr/>
          <a:lstStyle/>
          <a:p>
            <a:fld id="{20F17DF2-9F80-5E40-9AB8-222CB01C7400}" type="datetimeFigureOut">
              <a:rPr lang="fr-FR" smtClean="0"/>
              <a:t>13/01/2025</a:t>
            </a:fld>
            <a:endParaRPr lang="fr-FR"/>
          </a:p>
        </p:txBody>
      </p:sp>
      <p:sp>
        <p:nvSpPr>
          <p:cNvPr id="4" name="Espace réservé du pied de page 3">
            <a:extLst>
              <a:ext uri="{FF2B5EF4-FFF2-40B4-BE49-F238E27FC236}">
                <a16:creationId xmlns:a16="http://schemas.microsoft.com/office/drawing/2014/main" id="{12D9ABC0-913F-AF1C-BA66-9B9CBE77F8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D034AD8-8EC5-A1A9-A8D8-3F65A7EAE588}"/>
              </a:ext>
            </a:extLst>
          </p:cNvPr>
          <p:cNvSpPr>
            <a:spLocks noGrp="1"/>
          </p:cNvSpPr>
          <p:nvPr>
            <p:ph type="sldNum" sz="quarter" idx="12"/>
          </p:nvPr>
        </p:nvSpPr>
        <p:spPr/>
        <p:txBody>
          <a:bodyPr/>
          <a:lstStyle/>
          <a:p>
            <a:fld id="{44231D6E-74CB-AA4C-B960-0CEBA08C70CD}" type="slidenum">
              <a:rPr lang="fr-FR" smtClean="0"/>
              <a:t>‹N°›</a:t>
            </a:fld>
            <a:endParaRPr lang="fr-FR"/>
          </a:p>
        </p:txBody>
      </p:sp>
    </p:spTree>
    <p:extLst>
      <p:ext uri="{BB962C8B-B14F-4D97-AF65-F5344CB8AC3E}">
        <p14:creationId xmlns:p14="http://schemas.microsoft.com/office/powerpoint/2010/main" val="114483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F70CCDF-281F-7DD4-178B-C2A99D57D621}"/>
              </a:ext>
            </a:extLst>
          </p:cNvPr>
          <p:cNvSpPr>
            <a:spLocks noGrp="1"/>
          </p:cNvSpPr>
          <p:nvPr>
            <p:ph type="dt" sz="half" idx="10"/>
          </p:nvPr>
        </p:nvSpPr>
        <p:spPr/>
        <p:txBody>
          <a:bodyPr/>
          <a:lstStyle/>
          <a:p>
            <a:fld id="{20F17DF2-9F80-5E40-9AB8-222CB01C7400}" type="datetimeFigureOut">
              <a:rPr lang="fr-FR" smtClean="0"/>
              <a:t>13/01/2025</a:t>
            </a:fld>
            <a:endParaRPr lang="fr-FR"/>
          </a:p>
        </p:txBody>
      </p:sp>
      <p:sp>
        <p:nvSpPr>
          <p:cNvPr id="3" name="Espace réservé du pied de page 2">
            <a:extLst>
              <a:ext uri="{FF2B5EF4-FFF2-40B4-BE49-F238E27FC236}">
                <a16:creationId xmlns:a16="http://schemas.microsoft.com/office/drawing/2014/main" id="{D7178D01-DE60-0994-14F1-03B869334AA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603C4E5-29B2-003A-4B70-307E53696AA5}"/>
              </a:ext>
            </a:extLst>
          </p:cNvPr>
          <p:cNvSpPr>
            <a:spLocks noGrp="1"/>
          </p:cNvSpPr>
          <p:nvPr>
            <p:ph type="sldNum" sz="quarter" idx="12"/>
          </p:nvPr>
        </p:nvSpPr>
        <p:spPr/>
        <p:txBody>
          <a:bodyPr/>
          <a:lstStyle/>
          <a:p>
            <a:fld id="{44231D6E-74CB-AA4C-B960-0CEBA08C70CD}" type="slidenum">
              <a:rPr lang="fr-FR" smtClean="0"/>
              <a:t>‹N°›</a:t>
            </a:fld>
            <a:endParaRPr lang="fr-FR"/>
          </a:p>
        </p:txBody>
      </p:sp>
    </p:spTree>
    <p:extLst>
      <p:ext uri="{BB962C8B-B14F-4D97-AF65-F5344CB8AC3E}">
        <p14:creationId xmlns:p14="http://schemas.microsoft.com/office/powerpoint/2010/main" val="1713042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75318C-9A27-96E6-3FCF-2F4F5136042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56AFC1C-E77B-C997-04C7-8EB3D7BCA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C9A1CAC-2573-E2B7-965A-16F09B836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7635B80-5606-28CF-C59D-97B9FD6A8ED1}"/>
              </a:ext>
            </a:extLst>
          </p:cNvPr>
          <p:cNvSpPr>
            <a:spLocks noGrp="1"/>
          </p:cNvSpPr>
          <p:nvPr>
            <p:ph type="dt" sz="half" idx="10"/>
          </p:nvPr>
        </p:nvSpPr>
        <p:spPr/>
        <p:txBody>
          <a:bodyPr/>
          <a:lstStyle/>
          <a:p>
            <a:fld id="{20F17DF2-9F80-5E40-9AB8-222CB01C7400}" type="datetimeFigureOut">
              <a:rPr lang="fr-FR" smtClean="0"/>
              <a:t>13/01/2025</a:t>
            </a:fld>
            <a:endParaRPr lang="fr-FR"/>
          </a:p>
        </p:txBody>
      </p:sp>
      <p:sp>
        <p:nvSpPr>
          <p:cNvPr id="6" name="Espace réservé du pied de page 5">
            <a:extLst>
              <a:ext uri="{FF2B5EF4-FFF2-40B4-BE49-F238E27FC236}">
                <a16:creationId xmlns:a16="http://schemas.microsoft.com/office/drawing/2014/main" id="{5DD43FAF-3D64-19BB-0AE3-D90F58F5895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4C5BB24-997A-285C-1FDB-95A06B02B6D1}"/>
              </a:ext>
            </a:extLst>
          </p:cNvPr>
          <p:cNvSpPr>
            <a:spLocks noGrp="1"/>
          </p:cNvSpPr>
          <p:nvPr>
            <p:ph type="sldNum" sz="quarter" idx="12"/>
          </p:nvPr>
        </p:nvSpPr>
        <p:spPr/>
        <p:txBody>
          <a:bodyPr/>
          <a:lstStyle/>
          <a:p>
            <a:fld id="{44231D6E-74CB-AA4C-B960-0CEBA08C70CD}" type="slidenum">
              <a:rPr lang="fr-FR" smtClean="0"/>
              <a:t>‹N°›</a:t>
            </a:fld>
            <a:endParaRPr lang="fr-FR"/>
          </a:p>
        </p:txBody>
      </p:sp>
    </p:spTree>
    <p:extLst>
      <p:ext uri="{BB962C8B-B14F-4D97-AF65-F5344CB8AC3E}">
        <p14:creationId xmlns:p14="http://schemas.microsoft.com/office/powerpoint/2010/main" val="205012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5B48C4-5542-5A6D-6128-2CE1DDB7FB8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76626DE-E3DD-B04A-30A8-AA83A100F7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C8FD671-B7F5-DE9D-9235-76A7A50BB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553D9FB-EE14-2405-09B0-819BA4F1635F}"/>
              </a:ext>
            </a:extLst>
          </p:cNvPr>
          <p:cNvSpPr>
            <a:spLocks noGrp="1"/>
          </p:cNvSpPr>
          <p:nvPr>
            <p:ph type="dt" sz="half" idx="10"/>
          </p:nvPr>
        </p:nvSpPr>
        <p:spPr/>
        <p:txBody>
          <a:bodyPr/>
          <a:lstStyle/>
          <a:p>
            <a:fld id="{20F17DF2-9F80-5E40-9AB8-222CB01C7400}" type="datetimeFigureOut">
              <a:rPr lang="fr-FR" smtClean="0"/>
              <a:t>13/01/2025</a:t>
            </a:fld>
            <a:endParaRPr lang="fr-FR"/>
          </a:p>
        </p:txBody>
      </p:sp>
      <p:sp>
        <p:nvSpPr>
          <p:cNvPr id="6" name="Espace réservé du pied de page 5">
            <a:extLst>
              <a:ext uri="{FF2B5EF4-FFF2-40B4-BE49-F238E27FC236}">
                <a16:creationId xmlns:a16="http://schemas.microsoft.com/office/drawing/2014/main" id="{25F80925-A0A7-08C3-3642-E27486FAA7E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21CF84-2BC1-28DA-F2B4-A82C780FD21A}"/>
              </a:ext>
            </a:extLst>
          </p:cNvPr>
          <p:cNvSpPr>
            <a:spLocks noGrp="1"/>
          </p:cNvSpPr>
          <p:nvPr>
            <p:ph type="sldNum" sz="quarter" idx="12"/>
          </p:nvPr>
        </p:nvSpPr>
        <p:spPr/>
        <p:txBody>
          <a:bodyPr/>
          <a:lstStyle/>
          <a:p>
            <a:fld id="{44231D6E-74CB-AA4C-B960-0CEBA08C70CD}" type="slidenum">
              <a:rPr lang="fr-FR" smtClean="0"/>
              <a:t>‹N°›</a:t>
            </a:fld>
            <a:endParaRPr lang="fr-FR"/>
          </a:p>
        </p:txBody>
      </p:sp>
    </p:spTree>
    <p:extLst>
      <p:ext uri="{BB962C8B-B14F-4D97-AF65-F5344CB8AC3E}">
        <p14:creationId xmlns:p14="http://schemas.microsoft.com/office/powerpoint/2010/main" val="167538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35CE514-9C9B-66BF-9B99-247706CB429B}"/>
              </a:ext>
            </a:extLst>
          </p:cNvPr>
          <p:cNvPicPr>
            <a:picLocks noChangeAspect="1"/>
          </p:cNvPicPr>
          <p:nvPr userDrawn="1"/>
        </p:nvPicPr>
        <p:blipFill>
          <a:blip r:embed="rId13"/>
          <a:stretch>
            <a:fillRect/>
          </a:stretch>
        </p:blipFill>
        <p:spPr>
          <a:xfrm>
            <a:off x="1512710" y="136525"/>
            <a:ext cx="8068733" cy="1658042"/>
          </a:xfrm>
          <a:prstGeom prst="rect">
            <a:avLst/>
          </a:prstGeom>
        </p:spPr>
      </p:pic>
      <p:sp>
        <p:nvSpPr>
          <p:cNvPr id="2" name="Espace réservé du titre 1">
            <a:extLst>
              <a:ext uri="{FF2B5EF4-FFF2-40B4-BE49-F238E27FC236}">
                <a16:creationId xmlns:a16="http://schemas.microsoft.com/office/drawing/2014/main" id="{E917F505-354D-BC99-FA1B-7AF02670E7F3}"/>
              </a:ext>
            </a:extLst>
          </p:cNvPr>
          <p:cNvSpPr>
            <a:spLocks noGrp="1"/>
          </p:cNvSpPr>
          <p:nvPr>
            <p:ph type="title"/>
          </p:nvPr>
        </p:nvSpPr>
        <p:spPr>
          <a:xfrm>
            <a:off x="838200" y="380294"/>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A9C1C08-71F2-05FD-B491-FE00AA6B90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9B0B709-D638-9B83-57FC-E0BCB7AEAF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0F17DF2-9F80-5E40-9AB8-222CB01C7400}" type="datetimeFigureOut">
              <a:rPr lang="fr-FR" smtClean="0"/>
              <a:t>13/01/2025</a:t>
            </a:fld>
            <a:endParaRPr lang="fr-FR"/>
          </a:p>
        </p:txBody>
      </p:sp>
      <p:sp>
        <p:nvSpPr>
          <p:cNvPr id="5" name="Espace réservé du pied de page 4">
            <a:extLst>
              <a:ext uri="{FF2B5EF4-FFF2-40B4-BE49-F238E27FC236}">
                <a16:creationId xmlns:a16="http://schemas.microsoft.com/office/drawing/2014/main" id="{21054B12-DE9D-CAC9-8CC9-0213568602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1AA8958-F0F1-6ED5-A5CA-0615D6C1F6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231D6E-74CB-AA4C-B960-0CEBA08C70CD}" type="slidenum">
              <a:rPr lang="fr-FR" smtClean="0"/>
              <a:t>‹N°›</a:t>
            </a:fld>
            <a:endParaRPr lang="fr-FR"/>
          </a:p>
        </p:txBody>
      </p:sp>
    </p:spTree>
    <p:extLst>
      <p:ext uri="{BB962C8B-B14F-4D97-AF65-F5344CB8AC3E}">
        <p14:creationId xmlns:p14="http://schemas.microsoft.com/office/powerpoint/2010/main" val="929315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58AC7C-CE5C-EFCB-7CCF-6C4D628E33E4}"/>
              </a:ext>
            </a:extLst>
          </p:cNvPr>
          <p:cNvSpPr>
            <a:spLocks noGrp="1"/>
          </p:cNvSpPr>
          <p:nvPr>
            <p:ph type="title"/>
          </p:nvPr>
        </p:nvSpPr>
        <p:spPr/>
        <p:txBody>
          <a:bodyPr>
            <a:normAutofit/>
          </a:bodyPr>
          <a:lstStyle/>
          <a:p>
            <a:r>
              <a:rPr lang="fr-FR" sz="2800" dirty="0"/>
              <a:t>Les évolutions demandées / proposées</a:t>
            </a:r>
          </a:p>
        </p:txBody>
      </p:sp>
      <p:graphicFrame>
        <p:nvGraphicFramePr>
          <p:cNvPr id="3" name="Tableau 2">
            <a:extLst>
              <a:ext uri="{FF2B5EF4-FFF2-40B4-BE49-F238E27FC236}">
                <a16:creationId xmlns:a16="http://schemas.microsoft.com/office/drawing/2014/main" id="{91C126B0-2730-614C-22E3-3FD4A073AB09}"/>
              </a:ext>
            </a:extLst>
          </p:cNvPr>
          <p:cNvGraphicFramePr>
            <a:graphicFrameLocks noGrp="1"/>
          </p:cNvGraphicFramePr>
          <p:nvPr>
            <p:extLst>
              <p:ext uri="{D42A27DB-BD31-4B8C-83A1-F6EECF244321}">
                <p14:modId xmlns:p14="http://schemas.microsoft.com/office/powerpoint/2010/main" val="3146700631"/>
              </p:ext>
            </p:extLst>
          </p:nvPr>
        </p:nvGraphicFramePr>
        <p:xfrm>
          <a:off x="1035276" y="1825625"/>
          <a:ext cx="10121447" cy="4351338"/>
        </p:xfrm>
        <a:graphic>
          <a:graphicData uri="http://schemas.openxmlformats.org/drawingml/2006/table">
            <a:tbl>
              <a:tblPr/>
              <a:tblGrid>
                <a:gridCol w="1831358">
                  <a:extLst>
                    <a:ext uri="{9D8B030D-6E8A-4147-A177-3AD203B41FA5}">
                      <a16:colId xmlns:a16="http://schemas.microsoft.com/office/drawing/2014/main" val="434187823"/>
                    </a:ext>
                  </a:extLst>
                </a:gridCol>
                <a:gridCol w="3211265">
                  <a:extLst>
                    <a:ext uri="{9D8B030D-6E8A-4147-A177-3AD203B41FA5}">
                      <a16:colId xmlns:a16="http://schemas.microsoft.com/office/drawing/2014/main" val="1826265978"/>
                    </a:ext>
                  </a:extLst>
                </a:gridCol>
                <a:gridCol w="3213394">
                  <a:extLst>
                    <a:ext uri="{9D8B030D-6E8A-4147-A177-3AD203B41FA5}">
                      <a16:colId xmlns:a16="http://schemas.microsoft.com/office/drawing/2014/main" val="2109221185"/>
                    </a:ext>
                  </a:extLst>
                </a:gridCol>
                <a:gridCol w="1865430">
                  <a:extLst>
                    <a:ext uri="{9D8B030D-6E8A-4147-A177-3AD203B41FA5}">
                      <a16:colId xmlns:a16="http://schemas.microsoft.com/office/drawing/2014/main" val="1633774788"/>
                    </a:ext>
                  </a:extLst>
                </a:gridCol>
              </a:tblGrid>
              <a:tr h="453034">
                <a:tc>
                  <a:txBody>
                    <a:bodyPr/>
                    <a:lstStyle/>
                    <a:p>
                      <a:pPr algn="ctr" fontAlgn="ctr"/>
                      <a:r>
                        <a:rPr lang="fr-FR" sz="1200" b="1" i="0" u="none" strike="noStrike">
                          <a:solidFill>
                            <a:srgbClr val="000000"/>
                          </a:solidFill>
                          <a:effectLst/>
                          <a:latin typeface="Aptos Narrow" panose="020B0004020202020204" pitchFamily="34" charset="0"/>
                        </a:rPr>
                        <a:t>Thème</a:t>
                      </a:r>
                    </a:p>
                  </a:txBody>
                  <a:tcPr marL="8287" marR="8287" marT="828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200" b="1" i="0" u="none" strike="noStrike">
                          <a:solidFill>
                            <a:srgbClr val="000000"/>
                          </a:solidFill>
                          <a:effectLst/>
                          <a:latin typeface="Aptos Narrow" panose="020B0004020202020204" pitchFamily="34" charset="0"/>
                        </a:rPr>
                        <a:t>sujet</a:t>
                      </a:r>
                    </a:p>
                  </a:txBody>
                  <a:tcPr marL="8287" marR="8287" marT="828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200" b="1" i="0" u="none" strike="noStrike">
                          <a:solidFill>
                            <a:srgbClr val="000000"/>
                          </a:solidFill>
                          <a:effectLst/>
                          <a:latin typeface="Aptos Narrow" panose="020B0004020202020204" pitchFamily="34" charset="0"/>
                        </a:rPr>
                        <a:t>commentaire</a:t>
                      </a:r>
                    </a:p>
                  </a:txBody>
                  <a:tcPr marL="8287" marR="8287" marT="828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200" b="1" i="0" u="none" strike="noStrike" dirty="0">
                          <a:solidFill>
                            <a:srgbClr val="000000"/>
                          </a:solidFill>
                          <a:effectLst/>
                          <a:latin typeface="Aptos Narrow" panose="020B0004020202020204" pitchFamily="34" charset="0"/>
                        </a:rPr>
                        <a:t>à prendre en compte dans les futures versions</a:t>
                      </a:r>
                    </a:p>
                  </a:txBody>
                  <a:tcPr marL="8287" marR="8287" marT="82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2142151"/>
                  </a:ext>
                </a:extLst>
              </a:tr>
              <a:tr h="220992">
                <a:tc>
                  <a:txBody>
                    <a:bodyPr/>
                    <a:lstStyle/>
                    <a:p>
                      <a:pPr algn="l" fontAlgn="b"/>
                      <a:endParaRPr lang="fr-FR" sz="1200" b="1" i="0" u="none" strike="noStrike">
                        <a:solidFill>
                          <a:srgbClr val="000000"/>
                        </a:solidFill>
                        <a:effectLst/>
                        <a:latin typeface="Aptos Narrow" panose="020B0004020202020204" pitchFamily="34" charset="0"/>
                      </a:endParaRPr>
                    </a:p>
                  </a:txBody>
                  <a:tcPr marL="8287" marR="8287" marT="82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fr-FR" sz="1200" b="1" i="0" u="none" strike="noStrike">
                        <a:solidFill>
                          <a:srgbClr val="000000"/>
                        </a:solidFill>
                        <a:effectLst/>
                        <a:latin typeface="Aptos Narrow" panose="020B0004020202020204" pitchFamily="34" charset="0"/>
                      </a:endParaRPr>
                    </a:p>
                  </a:txBody>
                  <a:tcPr marL="8287" marR="8287" marT="82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fr-FR" sz="1200" b="1" i="0" u="none" strike="noStrike">
                        <a:solidFill>
                          <a:srgbClr val="000000"/>
                        </a:solidFill>
                        <a:effectLst/>
                        <a:latin typeface="Aptos Narrow" panose="020B0004020202020204" pitchFamily="34" charset="0"/>
                      </a:endParaRPr>
                    </a:p>
                  </a:txBody>
                  <a:tcPr marL="8287" marR="8287" marT="82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fr-FR" sz="1200" b="1" i="0" u="none" strike="noStrike">
                        <a:solidFill>
                          <a:srgbClr val="000000"/>
                        </a:solidFill>
                        <a:effectLst/>
                        <a:latin typeface="Aptos Narrow" panose="020B0004020202020204" pitchFamily="34" charset="0"/>
                      </a:endParaRPr>
                    </a:p>
                  </a:txBody>
                  <a:tcPr marL="8287" marR="8287" marT="828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2420118"/>
                  </a:ext>
                </a:extLst>
              </a:tr>
              <a:tr h="565188">
                <a:tc rowSpan="6">
                  <a:txBody>
                    <a:bodyPr/>
                    <a:lstStyle/>
                    <a:p>
                      <a:pPr algn="ctr" fontAlgn="ctr"/>
                      <a:r>
                        <a:rPr lang="fr-FR" sz="1200" b="0" i="0" u="none" strike="noStrike">
                          <a:solidFill>
                            <a:srgbClr val="000000"/>
                          </a:solidFill>
                          <a:effectLst/>
                          <a:latin typeface="Aptos Narrow" panose="020B0004020202020204" pitchFamily="34" charset="0"/>
                        </a:rPr>
                        <a:t>structure du site</a:t>
                      </a:r>
                    </a:p>
                  </a:txBody>
                  <a:tcPr marL="8287" marR="8287" marT="828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fusionner le site et l'administration du site</a:t>
                      </a:r>
                    </a:p>
                  </a:txBody>
                  <a:tcPr marL="8287" marR="8287" marT="8287"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ne s'applique qu'aux membres du bureau. Je ne suis pas sûr que cela soit possible ni que cela soit souhaitable</a:t>
                      </a:r>
                    </a:p>
                  </a:txBody>
                  <a:tcPr marL="8287" marR="8287" marT="8287"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automatiser le passage de l'un à l'autre des sites</a:t>
                      </a:r>
                    </a:p>
                  </a:txBody>
                  <a:tcPr marL="8287" marR="8287" marT="82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82871266"/>
                  </a:ext>
                </a:extLst>
              </a:tr>
              <a:tr h="750821">
                <a:tc vMerge="1">
                  <a:txBody>
                    <a:bodyPr/>
                    <a:lstStyle/>
                    <a:p>
                      <a:endParaRPr lang="fr-FR"/>
                    </a:p>
                  </a:txBody>
                  <a:tcPr/>
                </a:tc>
                <a:tc>
                  <a:txBody>
                    <a:bodyPr/>
                    <a:lstStyle/>
                    <a:p>
                      <a:pPr algn="l" fontAlgn="t"/>
                      <a:r>
                        <a:rPr lang="fr-FR" sz="1200" b="0" i="0" u="none" strike="noStrike" dirty="0">
                          <a:solidFill>
                            <a:srgbClr val="000000"/>
                          </a:solidFill>
                          <a:effectLst/>
                          <a:latin typeface="Aptos Narrow" panose="020B0004020202020204" pitchFamily="34" charset="0"/>
                        </a:rPr>
                        <a:t>insérer les procédures dans le site avec des liens hypertexte</a:t>
                      </a:r>
                    </a:p>
                  </a:txBody>
                  <a:tcPr marL="8287" marR="8287" marT="8287" marB="0">
                    <a:lnL>
                      <a:noFill/>
                    </a:lnL>
                    <a:lnR>
                      <a:noFill/>
                    </a:lnR>
                    <a:lnT>
                      <a:noFill/>
                    </a:lnT>
                    <a:lnB>
                      <a:noFill/>
                    </a:lnB>
                    <a:noFill/>
                  </a:tcPr>
                </a:tc>
                <a:tc>
                  <a:txBody>
                    <a:bodyPr/>
                    <a:lstStyle/>
                    <a:p>
                      <a:pPr algn="l" fontAlgn="t"/>
                      <a:r>
                        <a:rPr lang="fr-FR" sz="1200" b="0" i="0" u="none" strike="noStrike" dirty="0">
                          <a:solidFill>
                            <a:srgbClr val="000000"/>
                          </a:solidFill>
                          <a:effectLst/>
                          <a:latin typeface="Aptos Narrow" panose="020B0004020202020204" pitchFamily="34" charset="0"/>
                        </a:rPr>
                        <a:t>il y a des procédures sur le site accessibles aux seuls membres du bureau (adhésion et inscriptions aux sorties). Elles sont à revoir et compléter et surtout à simplifier en incluant des liens</a:t>
                      </a:r>
                    </a:p>
                  </a:txBody>
                  <a:tcPr marL="8287" marR="8287" marT="8287"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créer une liste des FAQ avec accès direct à la procédure correspondante</a:t>
                      </a:r>
                    </a:p>
                  </a:txBody>
                  <a:tcPr marL="8287" marR="8287" marT="82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33339841"/>
                  </a:ext>
                </a:extLst>
              </a:tr>
              <a:tr h="441985">
                <a:tc vMerge="1">
                  <a:txBody>
                    <a:bodyPr/>
                    <a:lstStyle/>
                    <a:p>
                      <a:endParaRPr lang="fr-FR"/>
                    </a:p>
                  </a:txBody>
                  <a:tcPr/>
                </a:tc>
                <a:tc>
                  <a:txBody>
                    <a:bodyPr/>
                    <a:lstStyle/>
                    <a:p>
                      <a:pPr algn="l" fontAlgn="t"/>
                      <a:r>
                        <a:rPr lang="fr-FR" sz="1200" b="0" i="0" u="none" strike="noStrike">
                          <a:solidFill>
                            <a:srgbClr val="000000"/>
                          </a:solidFill>
                          <a:effectLst/>
                          <a:latin typeface="Aptos Narrow" panose="020B0004020202020204" pitchFamily="34" charset="0"/>
                        </a:rPr>
                        <a:t>notion d'équipe</a:t>
                      </a:r>
                    </a:p>
                  </a:txBody>
                  <a:tcPr marL="8287" marR="8287" marT="8287" marB="0">
                    <a:lnL>
                      <a:noFill/>
                    </a:lnL>
                    <a:lnR>
                      <a:noFill/>
                    </a:lnR>
                    <a:lnT>
                      <a:noFill/>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à clarifier (voir le cas du tournoi pour simplifier la communication entre groupes et organisateur)</a:t>
                      </a:r>
                    </a:p>
                  </a:txBody>
                  <a:tcPr marL="8287" marR="8287" marT="8287"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l'équipe tournoi a été créée</a:t>
                      </a:r>
                    </a:p>
                  </a:txBody>
                  <a:tcPr marL="8287" marR="8287" marT="82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76589970"/>
                  </a:ext>
                </a:extLst>
              </a:tr>
              <a:tr h="1122088">
                <a:tc vMerge="1">
                  <a:txBody>
                    <a:bodyPr/>
                    <a:lstStyle/>
                    <a:p>
                      <a:endParaRPr lang="fr-FR"/>
                    </a:p>
                  </a:txBody>
                  <a:tcPr/>
                </a:tc>
                <a:tc>
                  <a:txBody>
                    <a:bodyPr/>
                    <a:lstStyle/>
                    <a:p>
                      <a:pPr algn="l" fontAlgn="t"/>
                      <a:r>
                        <a:rPr lang="fr-FR" sz="1200" b="0" i="0" u="none" strike="noStrike">
                          <a:solidFill>
                            <a:srgbClr val="000000"/>
                          </a:solidFill>
                          <a:effectLst/>
                          <a:latin typeface="Aptos Narrow" panose="020B0004020202020204" pitchFamily="34" charset="0"/>
                        </a:rPr>
                        <a:t>notion de Golf Loisir vs Sorties</a:t>
                      </a:r>
                    </a:p>
                  </a:txBody>
                  <a:tcPr marL="8287" marR="8287" marT="8287" marB="0">
                    <a:lnL>
                      <a:noFill/>
                    </a:lnL>
                    <a:lnR>
                      <a:noFill/>
                    </a:lnR>
                    <a:lnT>
                      <a:noFill/>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les sorties de 2 jours et plus sont à traiter différemment des sorties de moins d'une journée. Si l'on veut simplifier le traitement des sorties d'une journée qui sont les plus fréquentes il faut les conserver avec une dénomination et un processus qui leur reste propre, </a:t>
                      </a:r>
                    </a:p>
                  </a:txBody>
                  <a:tcPr marL="8287" marR="8287" marT="8287"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à revoir avec le cas de la sortie à Solesmes</a:t>
                      </a:r>
                    </a:p>
                  </a:txBody>
                  <a:tcPr marL="8287" marR="8287" marT="82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12117132"/>
                  </a:ext>
                </a:extLst>
              </a:tr>
              <a:tr h="565188">
                <a:tc vMerge="1">
                  <a:txBody>
                    <a:bodyPr/>
                    <a:lstStyle/>
                    <a:p>
                      <a:endParaRPr lang="fr-FR"/>
                    </a:p>
                  </a:txBody>
                  <a:tcPr/>
                </a:tc>
                <a:tc>
                  <a:txBody>
                    <a:bodyPr/>
                    <a:lstStyle/>
                    <a:p>
                      <a:pPr algn="l" fontAlgn="t"/>
                      <a:r>
                        <a:rPr lang="fr-FR" sz="1200" b="0" i="0" u="none" strike="noStrike">
                          <a:solidFill>
                            <a:srgbClr val="000000"/>
                          </a:solidFill>
                          <a:effectLst/>
                          <a:latin typeface="Aptos Narrow" panose="020B0004020202020204" pitchFamily="34" charset="0"/>
                        </a:rPr>
                        <a:t>revoir les intitulés des rôles des membres du breau</a:t>
                      </a:r>
                    </a:p>
                  </a:txBody>
                  <a:tcPr marL="8287" marR="8287" marT="8287" marB="0">
                    <a:lnL>
                      <a:noFill/>
                    </a:lnL>
                    <a:lnR>
                      <a:noFill/>
                    </a:lnR>
                    <a:lnT>
                      <a:noFill/>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à préciser</a:t>
                      </a:r>
                    </a:p>
                  </a:txBody>
                  <a:tcPr marL="8287" marR="8287" marT="8287"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la possibilité de personnaliser les intitulés à été soumise à SportRegion</a:t>
                      </a:r>
                    </a:p>
                  </a:txBody>
                  <a:tcPr marL="8287" marR="8287" marT="82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39438846"/>
                  </a:ext>
                </a:extLst>
              </a:tr>
              <a:tr h="232042">
                <a:tc vMerge="1">
                  <a:txBody>
                    <a:bodyPr/>
                    <a:lstStyle/>
                    <a:p>
                      <a:endParaRPr lang="fr-FR"/>
                    </a:p>
                  </a:txBody>
                  <a:tcPr/>
                </a:tc>
                <a:tc>
                  <a:txBody>
                    <a:bodyPr/>
                    <a:lstStyle/>
                    <a:p>
                      <a:pPr algn="l" fontAlgn="t"/>
                      <a:r>
                        <a:rPr lang="fr-FR" sz="1200" b="0" i="0" u="none" strike="noStrike">
                          <a:solidFill>
                            <a:srgbClr val="000000"/>
                          </a:solidFill>
                          <a:effectLst/>
                          <a:latin typeface="Aptos Narrow" panose="020B0004020202020204" pitchFamily="34" charset="0"/>
                        </a:rPr>
                        <a:t>simplifier les formulaires de base </a:t>
                      </a:r>
                    </a:p>
                  </a:txBody>
                  <a:tcPr marL="8287" marR="8287" marT="8287"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éliminer les champs inutiles</a:t>
                      </a:r>
                    </a:p>
                  </a:txBody>
                  <a:tcPr marL="8287" marR="8287" marT="8287"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dirty="0">
                          <a:solidFill>
                            <a:srgbClr val="000000"/>
                          </a:solidFill>
                          <a:effectLst/>
                          <a:latin typeface="Aptos Narrow" panose="020B0004020202020204" pitchFamily="34" charset="0"/>
                        </a:rPr>
                        <a:t>En cours</a:t>
                      </a:r>
                    </a:p>
                  </a:txBody>
                  <a:tcPr marL="8287" marR="8287" marT="82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6162440"/>
                  </a:ext>
                </a:extLst>
              </a:tr>
            </a:tbl>
          </a:graphicData>
        </a:graphic>
      </p:graphicFrame>
    </p:spTree>
    <p:extLst>
      <p:ext uri="{BB962C8B-B14F-4D97-AF65-F5344CB8AC3E}">
        <p14:creationId xmlns:p14="http://schemas.microsoft.com/office/powerpoint/2010/main" val="428862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AED30-3E44-E0CC-7BAF-D409149D2A7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E3B9E94-5E43-BDE2-A6EC-C3E7789D9E86}"/>
              </a:ext>
            </a:extLst>
          </p:cNvPr>
          <p:cNvSpPr>
            <a:spLocks noGrp="1"/>
          </p:cNvSpPr>
          <p:nvPr>
            <p:ph type="title"/>
          </p:nvPr>
        </p:nvSpPr>
        <p:spPr/>
        <p:txBody>
          <a:bodyPr>
            <a:normAutofit/>
          </a:bodyPr>
          <a:lstStyle/>
          <a:p>
            <a:r>
              <a:rPr lang="fr-FR" sz="2800" dirty="0"/>
              <a:t>Les évolutions demandées / proposées</a:t>
            </a:r>
          </a:p>
        </p:txBody>
      </p:sp>
      <p:graphicFrame>
        <p:nvGraphicFramePr>
          <p:cNvPr id="4" name="Tableau 3">
            <a:extLst>
              <a:ext uri="{FF2B5EF4-FFF2-40B4-BE49-F238E27FC236}">
                <a16:creationId xmlns:a16="http://schemas.microsoft.com/office/drawing/2014/main" id="{E6ADE0C6-3D6B-E17B-968C-73ED39B504D0}"/>
              </a:ext>
            </a:extLst>
          </p:cNvPr>
          <p:cNvGraphicFramePr>
            <a:graphicFrameLocks noGrp="1"/>
          </p:cNvGraphicFramePr>
          <p:nvPr>
            <p:extLst>
              <p:ext uri="{D42A27DB-BD31-4B8C-83A1-F6EECF244321}">
                <p14:modId xmlns:p14="http://schemas.microsoft.com/office/powerpoint/2010/main" val="240656334"/>
              </p:ext>
            </p:extLst>
          </p:nvPr>
        </p:nvGraphicFramePr>
        <p:xfrm>
          <a:off x="1162756" y="1825625"/>
          <a:ext cx="8747430" cy="5030228"/>
        </p:xfrm>
        <a:graphic>
          <a:graphicData uri="http://schemas.openxmlformats.org/drawingml/2006/table">
            <a:tbl>
              <a:tblPr/>
              <a:tblGrid>
                <a:gridCol w="1582745">
                  <a:extLst>
                    <a:ext uri="{9D8B030D-6E8A-4147-A177-3AD203B41FA5}">
                      <a16:colId xmlns:a16="http://schemas.microsoft.com/office/drawing/2014/main" val="2869154072"/>
                    </a:ext>
                  </a:extLst>
                </a:gridCol>
                <a:gridCol w="2775327">
                  <a:extLst>
                    <a:ext uri="{9D8B030D-6E8A-4147-A177-3AD203B41FA5}">
                      <a16:colId xmlns:a16="http://schemas.microsoft.com/office/drawing/2014/main" val="966164818"/>
                    </a:ext>
                  </a:extLst>
                </a:gridCol>
                <a:gridCol w="2777166">
                  <a:extLst>
                    <a:ext uri="{9D8B030D-6E8A-4147-A177-3AD203B41FA5}">
                      <a16:colId xmlns:a16="http://schemas.microsoft.com/office/drawing/2014/main" val="261311417"/>
                    </a:ext>
                  </a:extLst>
                </a:gridCol>
                <a:gridCol w="1612192">
                  <a:extLst>
                    <a:ext uri="{9D8B030D-6E8A-4147-A177-3AD203B41FA5}">
                      <a16:colId xmlns:a16="http://schemas.microsoft.com/office/drawing/2014/main" val="4290847474"/>
                    </a:ext>
                  </a:extLst>
                </a:gridCol>
              </a:tblGrid>
              <a:tr h="384172">
                <a:tc>
                  <a:txBody>
                    <a:bodyPr/>
                    <a:lstStyle/>
                    <a:p>
                      <a:pPr algn="ctr" fontAlgn="ctr"/>
                      <a:r>
                        <a:rPr lang="fr-FR" sz="1200" b="1" i="0" u="none" strike="noStrike">
                          <a:solidFill>
                            <a:srgbClr val="000000"/>
                          </a:solidFill>
                          <a:effectLst/>
                          <a:latin typeface="Aptos Narrow" panose="020B0004020202020204" pitchFamily="34" charset="0"/>
                        </a:rPr>
                        <a:t>Thème</a:t>
                      </a:r>
                    </a:p>
                  </a:txBody>
                  <a:tcPr marL="6246" marR="6246" marT="624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200" b="1" i="0" u="none" strike="noStrike">
                          <a:solidFill>
                            <a:srgbClr val="000000"/>
                          </a:solidFill>
                          <a:effectLst/>
                          <a:latin typeface="Aptos Narrow" panose="020B0004020202020204" pitchFamily="34" charset="0"/>
                        </a:rPr>
                        <a:t>sujet</a:t>
                      </a:r>
                    </a:p>
                  </a:txBody>
                  <a:tcPr marL="6246" marR="6246" marT="624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200" b="1" i="0" u="none" strike="noStrike">
                          <a:solidFill>
                            <a:srgbClr val="000000"/>
                          </a:solidFill>
                          <a:effectLst/>
                          <a:latin typeface="Aptos Narrow" panose="020B0004020202020204" pitchFamily="34" charset="0"/>
                        </a:rPr>
                        <a:t>commentaire</a:t>
                      </a:r>
                    </a:p>
                  </a:txBody>
                  <a:tcPr marL="6246" marR="6246" marT="624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200" b="1" i="0" u="none" strike="noStrike">
                          <a:solidFill>
                            <a:srgbClr val="000000"/>
                          </a:solidFill>
                          <a:effectLst/>
                          <a:latin typeface="Aptos Narrow" panose="020B0004020202020204" pitchFamily="34" charset="0"/>
                        </a:rPr>
                        <a:t>à prendre en compte dans les futures versions</a:t>
                      </a:r>
                    </a:p>
                  </a:txBody>
                  <a:tcPr marL="6246" marR="6246" marT="62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8326900"/>
                  </a:ext>
                </a:extLst>
              </a:tr>
              <a:tr h="187401">
                <a:tc>
                  <a:txBody>
                    <a:bodyPr/>
                    <a:lstStyle/>
                    <a:p>
                      <a:pPr algn="l" fontAlgn="b"/>
                      <a:endParaRPr lang="fr-FR" sz="1200" b="1" i="0" u="none" strike="noStrike">
                        <a:solidFill>
                          <a:srgbClr val="000000"/>
                        </a:solidFill>
                        <a:effectLst/>
                        <a:latin typeface="Aptos Narrow" panose="020B0004020202020204" pitchFamily="34" charset="0"/>
                      </a:endParaRPr>
                    </a:p>
                  </a:txBody>
                  <a:tcPr marL="6246" marR="6246" marT="62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fr-FR" sz="1200" b="1" i="0" u="none" strike="noStrike">
                        <a:solidFill>
                          <a:srgbClr val="000000"/>
                        </a:solidFill>
                        <a:effectLst/>
                        <a:latin typeface="Aptos Narrow" panose="020B0004020202020204" pitchFamily="34" charset="0"/>
                      </a:endParaRPr>
                    </a:p>
                  </a:txBody>
                  <a:tcPr marL="6246" marR="6246" marT="62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fr-FR" sz="1200" b="1" i="0" u="none" strike="noStrike">
                        <a:solidFill>
                          <a:srgbClr val="000000"/>
                        </a:solidFill>
                        <a:effectLst/>
                        <a:latin typeface="Aptos Narrow" panose="020B0004020202020204" pitchFamily="34" charset="0"/>
                      </a:endParaRPr>
                    </a:p>
                  </a:txBody>
                  <a:tcPr marL="6246" marR="6246" marT="62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fr-FR" sz="1200" b="1" i="0" u="none" strike="noStrike">
                        <a:solidFill>
                          <a:srgbClr val="000000"/>
                        </a:solidFill>
                        <a:effectLst/>
                        <a:latin typeface="Aptos Narrow" panose="020B0004020202020204" pitchFamily="34" charset="0"/>
                      </a:endParaRPr>
                    </a:p>
                  </a:txBody>
                  <a:tcPr marL="6246" marR="6246" marT="62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9536144"/>
                  </a:ext>
                </a:extLst>
              </a:tr>
              <a:tr h="562203">
                <a:tc rowSpan="2">
                  <a:txBody>
                    <a:bodyPr/>
                    <a:lstStyle/>
                    <a:p>
                      <a:pPr algn="ctr" fontAlgn="ctr"/>
                      <a:r>
                        <a:rPr lang="fr-FR" sz="1200" b="0" i="0" u="none" strike="noStrike">
                          <a:solidFill>
                            <a:srgbClr val="000000"/>
                          </a:solidFill>
                          <a:effectLst/>
                          <a:latin typeface="Aptos Narrow" panose="020B0004020202020204" pitchFamily="34" charset="0"/>
                        </a:rPr>
                        <a:t>Page d'accueil</a:t>
                      </a:r>
                    </a:p>
                  </a:txBody>
                  <a:tcPr marL="6246" marR="6246" marT="624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faire évoluer le message d'accueil (le mot du président) et insérer une ou des photos</a:t>
                      </a:r>
                    </a:p>
                  </a:txBody>
                  <a:tcPr marL="6246" marR="6246" marT="6246"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qui choisi texte et photo à afficher ? À renouveller une fois par mois par exemple ?</a:t>
                      </a:r>
                    </a:p>
                  </a:txBody>
                  <a:tcPr marL="6246" marR="6246" marT="624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retenue</a:t>
                      </a:r>
                    </a:p>
                  </a:txBody>
                  <a:tcPr marL="6246" marR="6246" marT="62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54876456"/>
                  </a:ext>
                </a:extLst>
              </a:tr>
              <a:tr h="321861">
                <a:tc vMerge="1">
                  <a:txBody>
                    <a:bodyPr/>
                    <a:lstStyle/>
                    <a:p>
                      <a:endParaRPr lang="fr-FR"/>
                    </a:p>
                  </a:txBody>
                  <a:tcPr/>
                </a:tc>
                <a:tc>
                  <a:txBody>
                    <a:bodyPr/>
                    <a:lstStyle/>
                    <a:p>
                      <a:pPr algn="l" fontAlgn="t"/>
                      <a:r>
                        <a:rPr lang="fr-FR" sz="1200" b="0" i="0" u="none" strike="noStrike">
                          <a:solidFill>
                            <a:srgbClr val="000000"/>
                          </a:solidFill>
                          <a:effectLst/>
                          <a:latin typeface="Aptos Narrow" panose="020B0004020202020204" pitchFamily="34" charset="0"/>
                        </a:rPr>
                        <a:t> </a:t>
                      </a:r>
                    </a:p>
                  </a:txBody>
                  <a:tcPr marL="6246" marR="6246" marT="6246"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simplifier les news et insérer des liens vers les sections</a:t>
                      </a:r>
                    </a:p>
                  </a:txBody>
                  <a:tcPr marL="6246" marR="6246" marT="624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en cours</a:t>
                      </a:r>
                    </a:p>
                  </a:txBody>
                  <a:tcPr marL="6246" marR="6246" marT="62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6635761"/>
                  </a:ext>
                </a:extLst>
              </a:tr>
              <a:tr h="187401">
                <a:tc>
                  <a:txBody>
                    <a:bodyPr/>
                    <a:lstStyle/>
                    <a:p>
                      <a:pPr algn="ctr" fontAlgn="ctr"/>
                      <a:endParaRPr lang="fr-FR" sz="1200" b="0" i="0" u="none" strike="noStrike">
                        <a:solidFill>
                          <a:srgbClr val="000000"/>
                        </a:solidFill>
                        <a:effectLst/>
                        <a:latin typeface="Aptos Narrow" panose="020B0004020202020204" pitchFamily="34" charset="0"/>
                      </a:endParaRPr>
                    </a:p>
                  </a:txBody>
                  <a:tcPr marL="6246" marR="6246" marT="624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endParaRPr lang="fr-FR" sz="1200" b="0" i="0" u="none" strike="noStrike">
                        <a:solidFill>
                          <a:srgbClr val="000000"/>
                        </a:solidFill>
                        <a:effectLst/>
                        <a:latin typeface="Aptos Narrow" panose="020B0004020202020204" pitchFamily="34" charset="0"/>
                      </a:endParaRPr>
                    </a:p>
                  </a:txBody>
                  <a:tcPr marL="6246" marR="6246" marT="62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endParaRPr lang="fr-FR" sz="1200" b="0" i="0" u="none" strike="noStrike">
                        <a:solidFill>
                          <a:srgbClr val="000000"/>
                        </a:solidFill>
                        <a:effectLst/>
                        <a:latin typeface="Aptos Narrow" panose="020B0004020202020204" pitchFamily="34" charset="0"/>
                      </a:endParaRPr>
                    </a:p>
                  </a:txBody>
                  <a:tcPr marL="6246" marR="6246" marT="62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endParaRPr lang="fr-FR" sz="1200" b="0" i="0" u="none" strike="noStrike">
                        <a:solidFill>
                          <a:srgbClr val="000000"/>
                        </a:solidFill>
                        <a:effectLst/>
                        <a:latin typeface="Aptos Narrow" panose="020B0004020202020204" pitchFamily="34" charset="0"/>
                      </a:endParaRPr>
                    </a:p>
                  </a:txBody>
                  <a:tcPr marL="6246" marR="6246" marT="62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5724657"/>
                  </a:ext>
                </a:extLst>
              </a:tr>
              <a:tr h="318581">
                <a:tc rowSpan="5">
                  <a:txBody>
                    <a:bodyPr/>
                    <a:lstStyle/>
                    <a:p>
                      <a:pPr algn="ctr" fontAlgn="ctr"/>
                      <a:r>
                        <a:rPr lang="fr-FR" sz="1200" b="0" i="0" u="none" strike="noStrike">
                          <a:solidFill>
                            <a:srgbClr val="000000"/>
                          </a:solidFill>
                          <a:effectLst/>
                          <a:latin typeface="Aptos Narrow" panose="020B0004020202020204" pitchFamily="34" charset="0"/>
                        </a:rPr>
                        <a:t>Inscriptions aux évènements</a:t>
                      </a:r>
                    </a:p>
                  </a:txBody>
                  <a:tcPr marL="6246" marR="6246" marT="624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éliminer les infos inutiles</a:t>
                      </a:r>
                    </a:p>
                  </a:txBody>
                  <a:tcPr marL="6246" marR="6246" marT="6246"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 </a:t>
                      </a:r>
                    </a:p>
                  </a:txBody>
                  <a:tcPr marL="6246" marR="6246" marT="624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retenue</a:t>
                      </a:r>
                    </a:p>
                  </a:txBody>
                  <a:tcPr marL="6246" marR="6246" marT="62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32326063"/>
                  </a:ext>
                </a:extLst>
              </a:tr>
              <a:tr h="187401">
                <a:tc vMerge="1">
                  <a:txBody>
                    <a:bodyPr/>
                    <a:lstStyle/>
                    <a:p>
                      <a:endParaRPr lang="fr-FR"/>
                    </a:p>
                  </a:txBody>
                  <a:tcPr/>
                </a:tc>
                <a:tc>
                  <a:txBody>
                    <a:bodyPr/>
                    <a:lstStyle/>
                    <a:p>
                      <a:pPr algn="l" fontAlgn="t"/>
                      <a:r>
                        <a:rPr lang="fr-FR" sz="1200" b="0" i="0" u="none" strike="noStrike">
                          <a:solidFill>
                            <a:srgbClr val="000000"/>
                          </a:solidFill>
                          <a:effectLst/>
                          <a:latin typeface="Aptos Narrow" panose="020B0004020202020204" pitchFamily="34" charset="0"/>
                        </a:rPr>
                        <a:t>simplifier la création</a:t>
                      </a:r>
                    </a:p>
                  </a:txBody>
                  <a:tcPr marL="6246" marR="6246" marT="6246" marB="0">
                    <a:lnL>
                      <a:noFill/>
                    </a:lnL>
                    <a:lnR>
                      <a:noFill/>
                    </a:lnR>
                    <a:lnT>
                      <a:noFill/>
                    </a:lnT>
                    <a:lnB>
                      <a:noFill/>
                    </a:lnB>
                    <a:noFill/>
                  </a:tcPr>
                </a:tc>
                <a:tc>
                  <a:txBody>
                    <a:bodyPr/>
                    <a:lstStyle/>
                    <a:p>
                      <a:pPr algn="l" fontAlgn="t"/>
                      <a:endParaRPr lang="fr-FR" sz="1200" b="0" i="0" u="none" strike="noStrike">
                        <a:solidFill>
                          <a:srgbClr val="000000"/>
                        </a:solidFill>
                        <a:effectLst/>
                        <a:latin typeface="Aptos Narrow" panose="020B0004020202020204" pitchFamily="34" charset="0"/>
                      </a:endParaRPr>
                    </a:p>
                  </a:txBody>
                  <a:tcPr marL="6246" marR="6246" marT="6246"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retenue</a:t>
                      </a:r>
                    </a:p>
                  </a:txBody>
                  <a:tcPr marL="6246" marR="6246" marT="62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94516889"/>
                  </a:ext>
                </a:extLst>
              </a:tr>
              <a:tr h="187401">
                <a:tc vMerge="1">
                  <a:txBody>
                    <a:bodyPr/>
                    <a:lstStyle/>
                    <a:p>
                      <a:endParaRPr lang="fr-FR"/>
                    </a:p>
                  </a:txBody>
                  <a:tcPr/>
                </a:tc>
                <a:tc>
                  <a:txBody>
                    <a:bodyPr/>
                    <a:lstStyle/>
                    <a:p>
                      <a:pPr algn="l" fontAlgn="t"/>
                      <a:r>
                        <a:rPr lang="fr-FR" sz="1200" b="0" i="0" u="none" strike="noStrike">
                          <a:solidFill>
                            <a:srgbClr val="000000"/>
                          </a:solidFill>
                          <a:effectLst/>
                          <a:latin typeface="Aptos Narrow" panose="020B0004020202020204" pitchFamily="34" charset="0"/>
                        </a:rPr>
                        <a:t>simplifier la diffusion</a:t>
                      </a:r>
                    </a:p>
                  </a:txBody>
                  <a:tcPr marL="6246" marR="6246" marT="6246" marB="0">
                    <a:lnL>
                      <a:noFill/>
                    </a:lnL>
                    <a:lnR>
                      <a:noFill/>
                    </a:lnR>
                    <a:lnT>
                      <a:noFill/>
                    </a:lnT>
                    <a:lnB>
                      <a:noFill/>
                    </a:lnB>
                    <a:noFill/>
                  </a:tcPr>
                </a:tc>
                <a:tc>
                  <a:txBody>
                    <a:bodyPr/>
                    <a:lstStyle/>
                    <a:p>
                      <a:pPr algn="l" fontAlgn="t"/>
                      <a:endParaRPr lang="fr-FR" sz="1200" b="0" i="0" u="none" strike="noStrike">
                        <a:solidFill>
                          <a:srgbClr val="000000"/>
                        </a:solidFill>
                        <a:effectLst/>
                        <a:latin typeface="Aptos Narrow" panose="020B0004020202020204" pitchFamily="34" charset="0"/>
                      </a:endParaRPr>
                    </a:p>
                  </a:txBody>
                  <a:tcPr marL="6246" marR="6246" marT="6246"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retenue</a:t>
                      </a:r>
                    </a:p>
                  </a:txBody>
                  <a:tcPr marL="6246" marR="6246" marT="62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91369573"/>
                  </a:ext>
                </a:extLst>
              </a:tr>
              <a:tr h="374802">
                <a:tc vMerge="1">
                  <a:txBody>
                    <a:bodyPr/>
                    <a:lstStyle/>
                    <a:p>
                      <a:endParaRPr lang="fr-FR"/>
                    </a:p>
                  </a:txBody>
                  <a:tcPr/>
                </a:tc>
                <a:tc>
                  <a:txBody>
                    <a:bodyPr/>
                    <a:lstStyle/>
                    <a:p>
                      <a:pPr algn="l" fontAlgn="t"/>
                      <a:r>
                        <a:rPr lang="fr-FR" sz="1200" b="0" i="0" u="none" strike="noStrike">
                          <a:solidFill>
                            <a:srgbClr val="000000"/>
                          </a:solidFill>
                          <a:effectLst/>
                          <a:latin typeface="Aptos Narrow" panose="020B0004020202020204" pitchFamily="34" charset="0"/>
                        </a:rPr>
                        <a:t>limiter les types d'inscription  à ce qui est utile</a:t>
                      </a:r>
                    </a:p>
                  </a:txBody>
                  <a:tcPr marL="6246" marR="6246" marT="6246" marB="0">
                    <a:lnL>
                      <a:noFill/>
                    </a:lnL>
                    <a:lnR>
                      <a:noFill/>
                    </a:lnR>
                    <a:lnT>
                      <a:noFill/>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à détailler</a:t>
                      </a:r>
                    </a:p>
                  </a:txBody>
                  <a:tcPr marL="6246" marR="6246" marT="6246"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à l'étude</a:t>
                      </a:r>
                    </a:p>
                  </a:txBody>
                  <a:tcPr marL="6246" marR="6246" marT="62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60054548"/>
                  </a:ext>
                </a:extLst>
              </a:tr>
              <a:tr h="571573">
                <a:tc vMerge="1">
                  <a:txBody>
                    <a:bodyPr/>
                    <a:lstStyle/>
                    <a:p>
                      <a:endParaRPr lang="fr-FR"/>
                    </a:p>
                  </a:txBody>
                  <a:tcPr/>
                </a:tc>
                <a:tc>
                  <a:txBody>
                    <a:bodyPr/>
                    <a:lstStyle/>
                    <a:p>
                      <a:pPr algn="l" fontAlgn="t"/>
                      <a:r>
                        <a:rPr lang="fr-FR" sz="1200" b="0" i="0" u="none" strike="noStrike">
                          <a:solidFill>
                            <a:srgbClr val="000000"/>
                          </a:solidFill>
                          <a:effectLst/>
                          <a:latin typeface="Aptos Narrow" panose="020B0004020202020204" pitchFamily="34" charset="0"/>
                        </a:rPr>
                        <a:t>mettre un lien depuis la news annonçant vers l'évènement pour accéder à l'inscription</a:t>
                      </a:r>
                    </a:p>
                  </a:txBody>
                  <a:tcPr marL="6246" marR="6246" marT="6246"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 </a:t>
                      </a:r>
                    </a:p>
                  </a:txBody>
                  <a:tcPr marL="6246" marR="6246" marT="624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en cours</a:t>
                      </a:r>
                    </a:p>
                  </a:txBody>
                  <a:tcPr marL="6246" marR="6246" marT="62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7215730"/>
                  </a:ext>
                </a:extLst>
              </a:tr>
              <a:tr h="187401">
                <a:tc>
                  <a:txBody>
                    <a:bodyPr/>
                    <a:lstStyle/>
                    <a:p>
                      <a:pPr algn="ctr" fontAlgn="ctr"/>
                      <a:endParaRPr lang="fr-FR" sz="1200" b="0" i="0" u="none" strike="noStrike">
                        <a:solidFill>
                          <a:srgbClr val="000000"/>
                        </a:solidFill>
                        <a:effectLst/>
                        <a:latin typeface="Aptos Narrow" panose="020B0004020202020204" pitchFamily="34" charset="0"/>
                      </a:endParaRPr>
                    </a:p>
                  </a:txBody>
                  <a:tcPr marL="6246" marR="6246" marT="624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endParaRPr lang="fr-FR" sz="1200" b="0" i="0" u="none" strike="noStrike">
                        <a:solidFill>
                          <a:srgbClr val="000000"/>
                        </a:solidFill>
                        <a:effectLst/>
                        <a:latin typeface="Aptos Narrow" panose="020B0004020202020204" pitchFamily="34" charset="0"/>
                      </a:endParaRPr>
                    </a:p>
                  </a:txBody>
                  <a:tcPr marL="6246" marR="6246" marT="62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endParaRPr lang="fr-FR" sz="1200" b="0" i="0" u="none" strike="noStrike">
                        <a:solidFill>
                          <a:srgbClr val="000000"/>
                        </a:solidFill>
                        <a:effectLst/>
                        <a:latin typeface="Aptos Narrow" panose="020B0004020202020204" pitchFamily="34" charset="0"/>
                      </a:endParaRPr>
                    </a:p>
                  </a:txBody>
                  <a:tcPr marL="6246" marR="6246" marT="62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endParaRPr lang="fr-FR" sz="1200" b="0" i="0" u="none" strike="noStrike">
                        <a:solidFill>
                          <a:srgbClr val="000000"/>
                        </a:solidFill>
                        <a:effectLst/>
                        <a:latin typeface="Aptos Narrow" panose="020B0004020202020204" pitchFamily="34" charset="0"/>
                      </a:endParaRPr>
                    </a:p>
                  </a:txBody>
                  <a:tcPr marL="6246" marR="6246" marT="62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124820"/>
                  </a:ext>
                </a:extLst>
              </a:tr>
              <a:tr h="479278">
                <a:tc rowSpan="3">
                  <a:txBody>
                    <a:bodyPr/>
                    <a:lstStyle/>
                    <a:p>
                      <a:pPr algn="ctr" fontAlgn="ctr"/>
                      <a:r>
                        <a:rPr lang="fr-FR" sz="1200" b="0" i="0" u="none" strike="noStrike">
                          <a:solidFill>
                            <a:srgbClr val="000000"/>
                          </a:solidFill>
                          <a:effectLst/>
                          <a:latin typeface="Aptos Narrow" panose="020B0004020202020204" pitchFamily="34" charset="0"/>
                        </a:rPr>
                        <a:t>Tournoi</a:t>
                      </a:r>
                    </a:p>
                  </a:txBody>
                  <a:tcPr marL="6246" marR="6246" marT="624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sortir le Tournoi du procéssus d'adhésion aux Golfeurs</a:t>
                      </a:r>
                    </a:p>
                  </a:txBody>
                  <a:tcPr marL="6246" marR="6246" marT="6246"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créeer une inscription au tournoi indépendante de l'adhésion globale. A intégrer dans  "rejoindre nos activités-tournoi</a:t>
                      </a:r>
                    </a:p>
                  </a:txBody>
                  <a:tcPr marL="6246" marR="6246" marT="624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retenue</a:t>
                      </a:r>
                    </a:p>
                  </a:txBody>
                  <a:tcPr marL="6246" marR="6246" marT="62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70091189"/>
                  </a:ext>
                </a:extLst>
              </a:tr>
              <a:tr h="562203">
                <a:tc vMerge="1">
                  <a:txBody>
                    <a:bodyPr/>
                    <a:lstStyle/>
                    <a:p>
                      <a:endParaRPr lang="fr-FR"/>
                    </a:p>
                  </a:txBody>
                  <a:tcPr/>
                </a:tc>
                <a:tc>
                  <a:txBody>
                    <a:bodyPr/>
                    <a:lstStyle/>
                    <a:p>
                      <a:pPr algn="l" fontAlgn="t"/>
                      <a:r>
                        <a:rPr lang="fr-FR" sz="1200" b="0" i="0" u="none" strike="noStrike">
                          <a:solidFill>
                            <a:srgbClr val="000000"/>
                          </a:solidFill>
                          <a:effectLst/>
                          <a:latin typeface="Aptos Narrow" panose="020B0004020202020204" pitchFamily="34" charset="0"/>
                        </a:rPr>
                        <a:t>Publier la procédure de mise à jour du site lorsque des évènements particuliers au tournoi se produisent</a:t>
                      </a:r>
                    </a:p>
                  </a:txBody>
                  <a:tcPr marL="6246" marR="6246" marT="6246" marB="0">
                    <a:lnL>
                      <a:noFill/>
                    </a:lnL>
                    <a:lnR>
                      <a:noFill/>
                    </a:lnR>
                    <a:lnT>
                      <a:noFill/>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 </a:t>
                      </a:r>
                    </a:p>
                  </a:txBody>
                  <a:tcPr marL="6246" marR="6246" marT="6246"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en cours</a:t>
                      </a:r>
                    </a:p>
                  </a:txBody>
                  <a:tcPr marL="6246" marR="6246" marT="62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48558777"/>
                  </a:ext>
                </a:extLst>
              </a:tr>
              <a:tr h="384172">
                <a:tc vMerge="1">
                  <a:txBody>
                    <a:bodyPr/>
                    <a:lstStyle/>
                    <a:p>
                      <a:endParaRPr lang="fr-FR"/>
                    </a:p>
                  </a:txBody>
                  <a:tcPr/>
                </a:tc>
                <a:tc>
                  <a:txBody>
                    <a:bodyPr/>
                    <a:lstStyle/>
                    <a:p>
                      <a:pPr algn="l" fontAlgn="t"/>
                      <a:r>
                        <a:rPr lang="fr-FR" sz="1200" b="0" i="0" u="none" strike="noStrike">
                          <a:solidFill>
                            <a:srgbClr val="000000"/>
                          </a:solidFill>
                          <a:effectLst/>
                          <a:latin typeface="Aptos Narrow" panose="020B0004020202020204" pitchFamily="34" charset="0"/>
                        </a:rPr>
                        <a:t>annoncer le lancement du tournoi dans les news</a:t>
                      </a:r>
                    </a:p>
                  </a:txBody>
                  <a:tcPr marL="6246" marR="6246" marT="6246"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 </a:t>
                      </a:r>
                    </a:p>
                  </a:txBody>
                  <a:tcPr marL="6246" marR="6246" marT="624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dirty="0">
                          <a:solidFill>
                            <a:srgbClr val="000000"/>
                          </a:solidFill>
                          <a:effectLst/>
                          <a:latin typeface="Aptos Narrow" panose="020B0004020202020204" pitchFamily="34" charset="0"/>
                        </a:rPr>
                        <a:t>retenue</a:t>
                      </a:r>
                    </a:p>
                  </a:txBody>
                  <a:tcPr marL="6246" marR="6246" marT="62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3680004"/>
                  </a:ext>
                </a:extLst>
              </a:tr>
            </a:tbl>
          </a:graphicData>
        </a:graphic>
      </p:graphicFrame>
    </p:spTree>
    <p:extLst>
      <p:ext uri="{BB962C8B-B14F-4D97-AF65-F5344CB8AC3E}">
        <p14:creationId xmlns:p14="http://schemas.microsoft.com/office/powerpoint/2010/main" val="16649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18D59-979A-9D33-A143-16D499C1D9B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5F8D7A5-7339-9284-9734-44633EF1D076}"/>
              </a:ext>
            </a:extLst>
          </p:cNvPr>
          <p:cNvSpPr>
            <a:spLocks noGrp="1"/>
          </p:cNvSpPr>
          <p:nvPr>
            <p:ph type="title"/>
          </p:nvPr>
        </p:nvSpPr>
        <p:spPr/>
        <p:txBody>
          <a:bodyPr>
            <a:normAutofit/>
          </a:bodyPr>
          <a:lstStyle/>
          <a:p>
            <a:r>
              <a:rPr lang="fr-FR" sz="2800" dirty="0"/>
              <a:t>Les évolutions demandées / proposées</a:t>
            </a:r>
          </a:p>
        </p:txBody>
      </p:sp>
      <p:graphicFrame>
        <p:nvGraphicFramePr>
          <p:cNvPr id="3" name="Tableau 2">
            <a:extLst>
              <a:ext uri="{FF2B5EF4-FFF2-40B4-BE49-F238E27FC236}">
                <a16:creationId xmlns:a16="http://schemas.microsoft.com/office/drawing/2014/main" id="{1225D1C4-0585-8E75-1A4E-E9B13C27E59D}"/>
              </a:ext>
            </a:extLst>
          </p:cNvPr>
          <p:cNvGraphicFramePr>
            <a:graphicFrameLocks noGrp="1"/>
          </p:cNvGraphicFramePr>
          <p:nvPr>
            <p:extLst>
              <p:ext uri="{D42A27DB-BD31-4B8C-83A1-F6EECF244321}">
                <p14:modId xmlns:p14="http://schemas.microsoft.com/office/powerpoint/2010/main" val="1834670158"/>
              </p:ext>
            </p:extLst>
          </p:nvPr>
        </p:nvGraphicFramePr>
        <p:xfrm>
          <a:off x="1072444" y="1825001"/>
          <a:ext cx="9582432" cy="4993470"/>
        </p:xfrm>
        <a:graphic>
          <a:graphicData uri="http://schemas.openxmlformats.org/drawingml/2006/table">
            <a:tbl>
              <a:tblPr/>
              <a:tblGrid>
                <a:gridCol w="1733829">
                  <a:extLst>
                    <a:ext uri="{9D8B030D-6E8A-4147-A177-3AD203B41FA5}">
                      <a16:colId xmlns:a16="http://schemas.microsoft.com/office/drawing/2014/main" val="4144444359"/>
                    </a:ext>
                  </a:extLst>
                </a:gridCol>
                <a:gridCol w="3040251">
                  <a:extLst>
                    <a:ext uri="{9D8B030D-6E8A-4147-A177-3AD203B41FA5}">
                      <a16:colId xmlns:a16="http://schemas.microsoft.com/office/drawing/2014/main" val="402102081"/>
                    </a:ext>
                  </a:extLst>
                </a:gridCol>
                <a:gridCol w="3042265">
                  <a:extLst>
                    <a:ext uri="{9D8B030D-6E8A-4147-A177-3AD203B41FA5}">
                      <a16:colId xmlns:a16="http://schemas.microsoft.com/office/drawing/2014/main" val="426090930"/>
                    </a:ext>
                  </a:extLst>
                </a:gridCol>
                <a:gridCol w="1766087">
                  <a:extLst>
                    <a:ext uri="{9D8B030D-6E8A-4147-A177-3AD203B41FA5}">
                      <a16:colId xmlns:a16="http://schemas.microsoft.com/office/drawing/2014/main" val="1286833955"/>
                    </a:ext>
                  </a:extLst>
                </a:gridCol>
              </a:tblGrid>
              <a:tr h="459105">
                <a:tc>
                  <a:txBody>
                    <a:bodyPr/>
                    <a:lstStyle/>
                    <a:p>
                      <a:pPr algn="ctr" fontAlgn="ctr"/>
                      <a:r>
                        <a:rPr lang="fr-FR" sz="1200" b="1" i="0" u="none" strike="noStrike">
                          <a:solidFill>
                            <a:srgbClr val="000000"/>
                          </a:solidFill>
                          <a:effectLst/>
                          <a:latin typeface="Aptos Narrow" panose="020B0004020202020204" pitchFamily="34" charset="0"/>
                        </a:rPr>
                        <a:t>Thème</a:t>
                      </a:r>
                    </a:p>
                  </a:txBody>
                  <a:tcPr marL="7465" marR="7465" marT="746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200" b="1" i="0" u="none" strike="noStrike">
                          <a:solidFill>
                            <a:srgbClr val="000000"/>
                          </a:solidFill>
                          <a:effectLst/>
                          <a:latin typeface="Aptos Narrow" panose="020B0004020202020204" pitchFamily="34" charset="0"/>
                        </a:rPr>
                        <a:t>sujet</a:t>
                      </a:r>
                    </a:p>
                  </a:txBody>
                  <a:tcPr marL="7465" marR="7465" marT="746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200" b="1" i="0" u="none" strike="noStrike">
                          <a:solidFill>
                            <a:srgbClr val="000000"/>
                          </a:solidFill>
                          <a:effectLst/>
                          <a:latin typeface="Aptos Narrow" panose="020B0004020202020204" pitchFamily="34" charset="0"/>
                        </a:rPr>
                        <a:t>commentaire</a:t>
                      </a:r>
                    </a:p>
                  </a:txBody>
                  <a:tcPr marL="7465" marR="7465" marT="746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200" b="1" i="0" u="none" strike="noStrike">
                          <a:solidFill>
                            <a:srgbClr val="000000"/>
                          </a:solidFill>
                          <a:effectLst/>
                          <a:latin typeface="Aptos Narrow" panose="020B0004020202020204" pitchFamily="34" charset="0"/>
                        </a:rPr>
                        <a:t>à prendre en compte dans les futures versions</a:t>
                      </a:r>
                    </a:p>
                  </a:txBody>
                  <a:tcPr marL="7465" marR="7465" marT="74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7016513"/>
                  </a:ext>
                </a:extLst>
              </a:tr>
              <a:tr h="223954">
                <a:tc>
                  <a:txBody>
                    <a:bodyPr/>
                    <a:lstStyle/>
                    <a:p>
                      <a:pPr algn="l" fontAlgn="b"/>
                      <a:endParaRPr lang="fr-FR" sz="1200" b="1" i="0" u="none" strike="noStrike">
                        <a:solidFill>
                          <a:srgbClr val="000000"/>
                        </a:solidFill>
                        <a:effectLst/>
                        <a:latin typeface="Aptos Narrow" panose="020B0004020202020204" pitchFamily="34" charset="0"/>
                      </a:endParaRPr>
                    </a:p>
                  </a:txBody>
                  <a:tcPr marL="7465" marR="7465" marT="74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fr-FR" sz="1200" b="1" i="0" u="none" strike="noStrike">
                        <a:solidFill>
                          <a:srgbClr val="000000"/>
                        </a:solidFill>
                        <a:effectLst/>
                        <a:latin typeface="Aptos Narrow" panose="020B0004020202020204" pitchFamily="34" charset="0"/>
                      </a:endParaRPr>
                    </a:p>
                  </a:txBody>
                  <a:tcPr marL="7465" marR="7465" marT="74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fr-FR" sz="1200" b="1" i="0" u="none" strike="noStrike">
                        <a:solidFill>
                          <a:srgbClr val="000000"/>
                        </a:solidFill>
                        <a:effectLst/>
                        <a:latin typeface="Aptos Narrow" panose="020B0004020202020204" pitchFamily="34" charset="0"/>
                      </a:endParaRPr>
                    </a:p>
                  </a:txBody>
                  <a:tcPr marL="7465" marR="7465" marT="74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fr-FR" sz="1200" b="1" i="0" u="none" strike="noStrike">
                        <a:solidFill>
                          <a:srgbClr val="000000"/>
                        </a:solidFill>
                        <a:effectLst/>
                        <a:latin typeface="Aptos Narrow" panose="020B0004020202020204" pitchFamily="34" charset="0"/>
                      </a:endParaRPr>
                    </a:p>
                  </a:txBody>
                  <a:tcPr marL="7465" marR="7465" marT="74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026440"/>
                  </a:ext>
                </a:extLst>
              </a:tr>
              <a:tr h="447908">
                <a:tc rowSpan="3">
                  <a:txBody>
                    <a:bodyPr/>
                    <a:lstStyle/>
                    <a:p>
                      <a:pPr algn="ctr" fontAlgn="ctr"/>
                      <a:r>
                        <a:rPr lang="fr-FR" sz="1200" b="0" i="0" u="none" strike="noStrike">
                          <a:solidFill>
                            <a:srgbClr val="000000"/>
                          </a:solidFill>
                          <a:effectLst/>
                          <a:latin typeface="Aptos Narrow" panose="020B0004020202020204" pitchFamily="34" charset="0"/>
                        </a:rPr>
                        <a:t>les news</a:t>
                      </a:r>
                    </a:p>
                  </a:txBody>
                  <a:tcPr marL="7465" marR="7465" marT="746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renouveller et publier une fois par mois </a:t>
                      </a:r>
                    </a:p>
                  </a:txBody>
                  <a:tcPr marL="7465" marR="7465" marT="7465"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vers le 15 de chaque mois et/ou exceptionnellement</a:t>
                      </a:r>
                    </a:p>
                  </a:txBody>
                  <a:tcPr marL="7465" marR="7465" marT="746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retenue</a:t>
                      </a:r>
                    </a:p>
                  </a:txBody>
                  <a:tcPr marL="7465" marR="7465" marT="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31646139"/>
                  </a:ext>
                </a:extLst>
              </a:tr>
              <a:tr h="574162">
                <a:tc vMerge="1">
                  <a:txBody>
                    <a:bodyPr/>
                    <a:lstStyle/>
                    <a:p>
                      <a:endParaRPr lang="fr-FR"/>
                    </a:p>
                  </a:txBody>
                  <a:tcPr/>
                </a:tc>
                <a:tc>
                  <a:txBody>
                    <a:bodyPr/>
                    <a:lstStyle/>
                    <a:p>
                      <a:pPr algn="l" fontAlgn="t"/>
                      <a:r>
                        <a:rPr lang="fr-FR" sz="1200" b="0" i="0" u="none" strike="noStrike">
                          <a:solidFill>
                            <a:srgbClr val="000000"/>
                          </a:solidFill>
                          <a:effectLst/>
                          <a:latin typeface="Aptos Narrow" panose="020B0004020202020204" pitchFamily="34" charset="0"/>
                        </a:rPr>
                        <a:t>sortir le calendrier des sorties du 1er trimestre des news</a:t>
                      </a:r>
                    </a:p>
                  </a:txBody>
                  <a:tcPr marL="7465" marR="7465" marT="7465" marB="0">
                    <a:lnL>
                      <a:noFill/>
                    </a:lnL>
                    <a:lnR>
                      <a:noFill/>
                    </a:lnR>
                    <a:lnT>
                      <a:noFill/>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 </a:t>
                      </a:r>
                    </a:p>
                  </a:txBody>
                  <a:tcPr marL="7465" marR="7465" marT="7465"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t"/>
                      <a:r>
                        <a:rPr lang="fr-FR" sz="1200" b="0" i="0" u="none" strike="noStrike">
                          <a:solidFill>
                            <a:srgbClr val="000000"/>
                          </a:solidFill>
                          <a:effectLst/>
                          <a:latin typeface="Aptos Narrow" panose="020B0004020202020204" pitchFamily="34" charset="0"/>
                        </a:rPr>
                        <a:t>calendrier à mettre à jour sur le site dans la rubrique accueil</a:t>
                      </a:r>
                    </a:p>
                  </a:txBody>
                  <a:tcPr marL="7465" marR="7465" marT="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94162125"/>
                  </a:ext>
                </a:extLst>
              </a:tr>
              <a:tr h="459105">
                <a:tc vMerge="1">
                  <a:txBody>
                    <a:bodyPr/>
                    <a:lstStyle/>
                    <a:p>
                      <a:endParaRPr lang="fr-FR"/>
                    </a:p>
                  </a:txBody>
                  <a:tcPr/>
                </a:tc>
                <a:tc>
                  <a:txBody>
                    <a:bodyPr/>
                    <a:lstStyle/>
                    <a:p>
                      <a:pPr algn="l" fontAlgn="t"/>
                      <a:r>
                        <a:rPr lang="fr-FR" sz="1200" b="0" i="0" u="none" strike="noStrike">
                          <a:solidFill>
                            <a:srgbClr val="000000"/>
                          </a:solidFill>
                          <a:effectLst/>
                          <a:latin typeface="Aptos Narrow" panose="020B0004020202020204" pitchFamily="34" charset="0"/>
                        </a:rPr>
                        <a:t>mettre une date limite d'affichage d'une news</a:t>
                      </a:r>
                    </a:p>
                  </a:txBody>
                  <a:tcPr marL="7465" marR="7465" marT="7465"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 </a:t>
                      </a:r>
                    </a:p>
                  </a:txBody>
                  <a:tcPr marL="7465" marR="7465" marT="746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ajouter dans la procédure la façon d'insérer la date limite</a:t>
                      </a:r>
                    </a:p>
                  </a:txBody>
                  <a:tcPr marL="7465" marR="7465" marT="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3769232"/>
                  </a:ext>
                </a:extLst>
              </a:tr>
              <a:tr h="223954">
                <a:tc>
                  <a:txBody>
                    <a:bodyPr/>
                    <a:lstStyle/>
                    <a:p>
                      <a:pPr algn="ctr" fontAlgn="ctr"/>
                      <a:endParaRPr lang="fr-FR" sz="1200" b="0" i="0" u="none" strike="noStrike">
                        <a:solidFill>
                          <a:srgbClr val="000000"/>
                        </a:solidFill>
                        <a:effectLst/>
                        <a:latin typeface="Aptos Narrow" panose="020B0004020202020204" pitchFamily="34" charset="0"/>
                      </a:endParaRPr>
                    </a:p>
                  </a:txBody>
                  <a:tcPr marL="7465" marR="7465" marT="746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endParaRPr lang="fr-FR" sz="1200" b="0" i="0" u="none" strike="noStrike">
                        <a:solidFill>
                          <a:srgbClr val="000000"/>
                        </a:solidFill>
                        <a:effectLst/>
                        <a:latin typeface="Aptos Narrow" panose="020B0004020202020204" pitchFamily="34" charset="0"/>
                      </a:endParaRPr>
                    </a:p>
                  </a:txBody>
                  <a:tcPr marL="7465" marR="7465" marT="746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endParaRPr lang="fr-FR" sz="1200" b="0" i="0" u="none" strike="noStrike">
                        <a:solidFill>
                          <a:srgbClr val="000000"/>
                        </a:solidFill>
                        <a:effectLst/>
                        <a:latin typeface="Aptos Narrow" panose="020B0004020202020204" pitchFamily="34" charset="0"/>
                      </a:endParaRPr>
                    </a:p>
                  </a:txBody>
                  <a:tcPr marL="7465" marR="7465" marT="746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endParaRPr lang="fr-FR" sz="1200" b="0" i="0" u="none" strike="noStrike">
                        <a:solidFill>
                          <a:srgbClr val="000000"/>
                        </a:solidFill>
                        <a:effectLst/>
                        <a:latin typeface="Aptos Narrow" panose="020B0004020202020204" pitchFamily="34" charset="0"/>
                      </a:endParaRPr>
                    </a:p>
                  </a:txBody>
                  <a:tcPr marL="7465" marR="7465" marT="746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375260"/>
                  </a:ext>
                </a:extLst>
              </a:tr>
              <a:tr h="459105">
                <a:tc>
                  <a:txBody>
                    <a:bodyPr/>
                    <a:lstStyle/>
                    <a:p>
                      <a:pPr algn="ctr" fontAlgn="ctr"/>
                      <a:r>
                        <a:rPr lang="fr-FR" sz="1200" b="0" i="0" u="none" strike="noStrike">
                          <a:solidFill>
                            <a:srgbClr val="000000"/>
                          </a:solidFill>
                          <a:effectLst/>
                          <a:latin typeface="Aptos Narrow" panose="020B0004020202020204" pitchFamily="34" charset="0"/>
                        </a:rPr>
                        <a:t>Forum</a:t>
                      </a:r>
                    </a:p>
                  </a:txBody>
                  <a:tcPr marL="7465" marR="7465" marT="746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faut-il mettre en place un Forum d'échange</a:t>
                      </a:r>
                    </a:p>
                  </a:txBody>
                  <a:tcPr marL="7465" marR="7465" marT="746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à discuter en bureau</a:t>
                      </a:r>
                    </a:p>
                  </a:txBody>
                  <a:tcPr marL="7465" marR="7465" marT="746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à priori option rejetée</a:t>
                      </a:r>
                    </a:p>
                  </a:txBody>
                  <a:tcPr marL="7465" marR="7465" marT="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6565033"/>
                  </a:ext>
                </a:extLst>
              </a:tr>
              <a:tr h="223954">
                <a:tc>
                  <a:txBody>
                    <a:bodyPr/>
                    <a:lstStyle/>
                    <a:p>
                      <a:pPr algn="ctr" fontAlgn="ctr"/>
                      <a:endParaRPr lang="fr-FR" sz="1200" b="0" i="0" u="none" strike="noStrike">
                        <a:solidFill>
                          <a:srgbClr val="000000"/>
                        </a:solidFill>
                        <a:effectLst/>
                        <a:latin typeface="Aptos Narrow" panose="020B0004020202020204" pitchFamily="34" charset="0"/>
                      </a:endParaRPr>
                    </a:p>
                  </a:txBody>
                  <a:tcPr marL="7465" marR="7465" marT="746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endParaRPr lang="fr-FR" sz="1200" b="0" i="0" u="none" strike="noStrike">
                        <a:solidFill>
                          <a:srgbClr val="000000"/>
                        </a:solidFill>
                        <a:effectLst/>
                        <a:latin typeface="Aptos Narrow" panose="020B0004020202020204" pitchFamily="34" charset="0"/>
                      </a:endParaRPr>
                    </a:p>
                  </a:txBody>
                  <a:tcPr marL="7465" marR="7465" marT="746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endParaRPr lang="fr-FR" sz="1200" b="0" i="0" u="none" strike="noStrike">
                        <a:solidFill>
                          <a:srgbClr val="000000"/>
                        </a:solidFill>
                        <a:effectLst/>
                        <a:latin typeface="Aptos Narrow" panose="020B0004020202020204" pitchFamily="34" charset="0"/>
                      </a:endParaRPr>
                    </a:p>
                  </a:txBody>
                  <a:tcPr marL="7465" marR="7465" marT="746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endParaRPr lang="fr-FR" sz="1200" b="0" i="0" u="none" strike="noStrike">
                        <a:solidFill>
                          <a:srgbClr val="000000"/>
                        </a:solidFill>
                        <a:effectLst/>
                        <a:latin typeface="Aptos Narrow" panose="020B0004020202020204" pitchFamily="34" charset="0"/>
                      </a:endParaRPr>
                    </a:p>
                  </a:txBody>
                  <a:tcPr marL="7465" marR="7465" marT="746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8099337"/>
                  </a:ext>
                </a:extLst>
              </a:tr>
              <a:tr h="459105">
                <a:tc>
                  <a:txBody>
                    <a:bodyPr/>
                    <a:lstStyle/>
                    <a:p>
                      <a:pPr algn="ctr" fontAlgn="b"/>
                      <a:r>
                        <a:rPr lang="fr-FR" sz="1200" b="0" i="0" u="none" strike="noStrike">
                          <a:solidFill>
                            <a:srgbClr val="000000"/>
                          </a:solidFill>
                          <a:effectLst/>
                          <a:latin typeface="Aptos Narrow" panose="020B0004020202020204" pitchFamily="34" charset="0"/>
                        </a:rPr>
                        <a:t>La Boutique</a:t>
                      </a:r>
                    </a:p>
                  </a:txBody>
                  <a:tcPr marL="7465" marR="7465" marT="746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identifier un gestionnaire de la boutique</a:t>
                      </a:r>
                    </a:p>
                  </a:txBody>
                  <a:tcPr marL="7465" marR="7465" marT="746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 </a:t>
                      </a:r>
                    </a:p>
                  </a:txBody>
                  <a:tcPr marL="7465" marR="7465" marT="746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le président prend en charge la gestion de la boutique</a:t>
                      </a:r>
                    </a:p>
                  </a:txBody>
                  <a:tcPr marL="7465" marR="7465" marT="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4897118"/>
                  </a:ext>
                </a:extLst>
              </a:tr>
              <a:tr h="223954">
                <a:tc>
                  <a:txBody>
                    <a:bodyPr/>
                    <a:lstStyle/>
                    <a:p>
                      <a:pPr algn="ctr" fontAlgn="b"/>
                      <a:endParaRPr lang="fr-FR" sz="1200" b="0" i="0" u="none" strike="noStrike">
                        <a:solidFill>
                          <a:srgbClr val="000000"/>
                        </a:solidFill>
                        <a:effectLst/>
                        <a:latin typeface="Aptos Narrow" panose="020B0004020202020204" pitchFamily="34" charset="0"/>
                      </a:endParaRPr>
                    </a:p>
                  </a:txBody>
                  <a:tcPr marL="7465" marR="7465" marT="746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endParaRPr lang="fr-FR" sz="1200" b="0" i="0" u="none" strike="noStrike">
                        <a:solidFill>
                          <a:srgbClr val="000000"/>
                        </a:solidFill>
                        <a:effectLst/>
                        <a:latin typeface="Aptos Narrow" panose="020B0004020202020204" pitchFamily="34" charset="0"/>
                      </a:endParaRPr>
                    </a:p>
                  </a:txBody>
                  <a:tcPr marL="7465" marR="7465" marT="746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endParaRPr lang="fr-FR" sz="1200" b="0" i="0" u="none" strike="noStrike">
                        <a:solidFill>
                          <a:srgbClr val="000000"/>
                        </a:solidFill>
                        <a:effectLst/>
                        <a:latin typeface="Aptos Narrow" panose="020B0004020202020204" pitchFamily="34" charset="0"/>
                      </a:endParaRPr>
                    </a:p>
                  </a:txBody>
                  <a:tcPr marL="7465" marR="7465" marT="746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endParaRPr lang="fr-FR" sz="1200" b="0" i="0" u="none" strike="noStrike">
                        <a:solidFill>
                          <a:srgbClr val="000000"/>
                        </a:solidFill>
                        <a:effectLst/>
                        <a:latin typeface="Aptos Narrow" panose="020B0004020202020204" pitchFamily="34" charset="0"/>
                      </a:endParaRPr>
                    </a:p>
                  </a:txBody>
                  <a:tcPr marL="7465" marR="7465" marT="746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4110974"/>
                  </a:ext>
                </a:extLst>
              </a:tr>
              <a:tr h="459105">
                <a:tc>
                  <a:txBody>
                    <a:bodyPr/>
                    <a:lstStyle/>
                    <a:p>
                      <a:pPr algn="ctr" fontAlgn="ctr"/>
                      <a:r>
                        <a:rPr lang="fr-FR" sz="1200" b="0" i="0" u="none" strike="noStrike">
                          <a:solidFill>
                            <a:srgbClr val="000000"/>
                          </a:solidFill>
                          <a:effectLst/>
                          <a:latin typeface="Aptos Narrow" panose="020B0004020202020204" pitchFamily="34" charset="0"/>
                        </a:rPr>
                        <a:t>Les cours</a:t>
                      </a:r>
                    </a:p>
                  </a:txBody>
                  <a:tcPr marL="7465" marR="7465" marT="746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gérer chaque cours comme un évènement</a:t>
                      </a:r>
                    </a:p>
                  </a:txBody>
                  <a:tcPr marL="7465" marR="7465" marT="746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étudier la possibilité d'utiliser la fonction réservation/cours de SR</a:t>
                      </a:r>
                    </a:p>
                  </a:txBody>
                  <a:tcPr marL="7465" marR="7465" marT="746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procédure à étudier. Nommer un responsable des cours</a:t>
                      </a:r>
                    </a:p>
                  </a:txBody>
                  <a:tcPr marL="7465" marR="7465" marT="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2585648"/>
                  </a:ext>
                </a:extLst>
              </a:tr>
              <a:tr h="223954">
                <a:tc>
                  <a:txBody>
                    <a:bodyPr/>
                    <a:lstStyle/>
                    <a:p>
                      <a:pPr algn="ctr" fontAlgn="ctr"/>
                      <a:endParaRPr lang="fr-FR" sz="1200" b="0" i="0" u="none" strike="noStrike">
                        <a:solidFill>
                          <a:srgbClr val="000000"/>
                        </a:solidFill>
                        <a:effectLst/>
                        <a:latin typeface="Aptos Narrow" panose="020B0004020202020204" pitchFamily="34" charset="0"/>
                      </a:endParaRPr>
                    </a:p>
                  </a:txBody>
                  <a:tcPr marL="7465" marR="7465" marT="746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endParaRPr lang="fr-FR" sz="1200" b="0" i="0" u="none" strike="noStrike">
                        <a:solidFill>
                          <a:srgbClr val="000000"/>
                        </a:solidFill>
                        <a:effectLst/>
                        <a:latin typeface="Aptos Narrow" panose="020B0004020202020204" pitchFamily="34" charset="0"/>
                      </a:endParaRPr>
                    </a:p>
                  </a:txBody>
                  <a:tcPr marL="7465" marR="7465" marT="746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endParaRPr lang="fr-FR" sz="1200" b="0" i="0" u="none" strike="noStrike">
                        <a:solidFill>
                          <a:srgbClr val="000000"/>
                        </a:solidFill>
                        <a:effectLst/>
                        <a:latin typeface="Aptos Narrow" panose="020B0004020202020204" pitchFamily="34" charset="0"/>
                      </a:endParaRPr>
                    </a:p>
                  </a:txBody>
                  <a:tcPr marL="7465" marR="7465" marT="746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endParaRPr lang="fr-FR" sz="1200" b="0" i="0" u="none" strike="noStrike">
                        <a:solidFill>
                          <a:srgbClr val="000000"/>
                        </a:solidFill>
                        <a:effectLst/>
                        <a:latin typeface="Aptos Narrow" panose="020B0004020202020204" pitchFamily="34" charset="0"/>
                      </a:endParaRPr>
                    </a:p>
                  </a:txBody>
                  <a:tcPr marL="7465" marR="7465" marT="746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3553811"/>
                  </a:ext>
                </a:extLst>
              </a:tr>
              <a:tr h="459105">
                <a:tc>
                  <a:txBody>
                    <a:bodyPr/>
                    <a:lstStyle/>
                    <a:p>
                      <a:pPr algn="ctr" fontAlgn="ctr"/>
                      <a:r>
                        <a:rPr lang="fr-FR" sz="1200" b="0" i="0" u="none" strike="noStrike">
                          <a:solidFill>
                            <a:srgbClr val="000000"/>
                          </a:solidFill>
                          <a:effectLst/>
                          <a:latin typeface="Aptos Narrow" panose="020B0004020202020204" pitchFamily="34" charset="0"/>
                        </a:rPr>
                        <a:t>cas relevés par les adhérents</a:t>
                      </a:r>
                    </a:p>
                  </a:txBody>
                  <a:tcPr marL="7465" marR="7465" marT="746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Pittella</a:t>
                      </a:r>
                    </a:p>
                  </a:txBody>
                  <a:tcPr marL="7465" marR="7465" marT="746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a:solidFill>
                            <a:srgbClr val="000000"/>
                          </a:solidFill>
                          <a:effectLst/>
                          <a:latin typeface="Aptos Narrow" panose="020B0004020202020204" pitchFamily="34" charset="0"/>
                        </a:rPr>
                        <a:t>un certain nombre d'adhérents ne sont pas inscrits sur SportRegion . </a:t>
                      </a:r>
                    </a:p>
                  </a:txBody>
                  <a:tcPr marL="7465" marR="7465" marT="746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fr-FR" sz="1200" b="0" i="0" u="none" strike="noStrike" dirty="0">
                          <a:solidFill>
                            <a:srgbClr val="000000"/>
                          </a:solidFill>
                          <a:effectLst/>
                          <a:latin typeface="Aptos Narrow" panose="020B0004020202020204" pitchFamily="34" charset="0"/>
                        </a:rPr>
                        <a:t>À creuser avec </a:t>
                      </a:r>
                      <a:r>
                        <a:rPr lang="fr-FR" sz="1200" b="0" i="0" u="none" strike="noStrike" dirty="0" err="1">
                          <a:solidFill>
                            <a:srgbClr val="000000"/>
                          </a:solidFill>
                          <a:effectLst/>
                          <a:latin typeface="Aptos Narrow" panose="020B0004020202020204" pitchFamily="34" charset="0"/>
                        </a:rPr>
                        <a:t>SportRegion</a:t>
                      </a:r>
                      <a:endParaRPr lang="fr-FR" sz="1200" b="0" i="0" u="none" strike="noStrike" dirty="0">
                        <a:solidFill>
                          <a:srgbClr val="000000"/>
                        </a:solidFill>
                        <a:effectLst/>
                        <a:latin typeface="Aptos Narrow" panose="020B0004020202020204" pitchFamily="34" charset="0"/>
                      </a:endParaRPr>
                    </a:p>
                  </a:txBody>
                  <a:tcPr marL="7465" marR="7465" marT="74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1233559"/>
                  </a:ext>
                </a:extLst>
              </a:tr>
            </a:tbl>
          </a:graphicData>
        </a:graphic>
      </p:graphicFrame>
    </p:spTree>
    <p:extLst>
      <p:ext uri="{BB962C8B-B14F-4D97-AF65-F5344CB8AC3E}">
        <p14:creationId xmlns:p14="http://schemas.microsoft.com/office/powerpoint/2010/main" val="305591045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8011</TotalTime>
  <Words>564</Words>
  <Application>Microsoft Macintosh PowerPoint</Application>
  <PresentationFormat>Grand écran</PresentationFormat>
  <Paragraphs>91</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Aptos</vt:lpstr>
      <vt:lpstr>Aptos Display</vt:lpstr>
      <vt:lpstr>Aptos Narrow</vt:lpstr>
      <vt:lpstr>Arial</vt:lpstr>
      <vt:lpstr>Thème Office</vt:lpstr>
      <vt:lpstr>Les évolutions demandées / proposées</vt:lpstr>
      <vt:lpstr>Les évolutions demandées / proposées</vt:lpstr>
      <vt:lpstr>Les évolutions demandées / proposées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francis jouffroy</dc:creator>
  <cp:lastModifiedBy>Francis LEGER</cp:lastModifiedBy>
  <cp:revision>24</cp:revision>
  <cp:lastPrinted>2024-11-13T11:11:26Z</cp:lastPrinted>
  <dcterms:created xsi:type="dcterms:W3CDTF">2024-03-09T11:41:04Z</dcterms:created>
  <dcterms:modified xsi:type="dcterms:W3CDTF">2025-01-13T12:53:25Z</dcterms:modified>
</cp:coreProperties>
</file>